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8787"/>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2984c11cc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169" name="Google Shape;169;g122984c11cc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70841ebf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181" name="Google Shape;181;g1270841ebf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258acf35f0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193" name="Google Shape;193;g1258acf35f0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258acf35f0_0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205" name="Google Shape;205;g1258acf35f0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258acf35f0_0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218" name="Google Shape;218;g1258acf35f0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70841ec65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233" name="Google Shape;233;g1270841ec65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28371e1a98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244" name="Google Shape;244;g128371e1a98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8371e1a98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259" name="Google Shape;259;g128371e1a98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28371e1a98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271" name="Google Shape;271;g128371e1a98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270841ec6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283" name="Google Shape;283;g1270841ec6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74" name="Google Shape;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28371e1a98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295" name="Google Shape;295;g128371e1a98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28371e1a98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307" name="Google Shape;307;g128371e1a98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28371e1a98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319" name="Google Shape;319;g128371e1a98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28371e1a98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331" name="Google Shape;331;g128371e1a98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28371e1a98_0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343" name="Google Shape;343;g128371e1a98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28371e1a98_0_1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355" name="Google Shape;355;g128371e1a98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07f0792e65_0_1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367" name="Google Shape;367;g107f0792e65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2840e0df9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379" name="Google Shape;379;g12840e0df9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221d7dd7d5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86" name="Google Shape;86;g1221d7dd7d5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2829161b7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98" name="Google Shape;98;g12829161b7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221d7dd7d5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108" name="Google Shape;108;g1221d7dd7d5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221d7dd7d5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120" name="Google Shape;120;g1221d7dd7d5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258acf35f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132" name="Google Shape;132;g1258acf35f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58acf35f0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144" name="Google Shape;144;g1258acf35f0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22984c11c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95000"/>
              </a:lnSpc>
              <a:spcBef>
                <a:spcPts val="0"/>
              </a:spcBef>
              <a:spcAft>
                <a:spcPts val="0"/>
              </a:spcAft>
              <a:buClr>
                <a:schemeClr val="dk1"/>
              </a:buClr>
              <a:buSzPts val="1100"/>
              <a:buFont typeface="Arial"/>
              <a:buNone/>
            </a:pPr>
            <a:endParaRPr sz="1000">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156" name="Google Shape;156;g122984c11c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6" name="Google Shape;56;p1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57" name="Google Shape;57;p13"/>
          <p:cNvSpPr txBox="1">
            <a:spLocks noGrp="1"/>
          </p:cNvSpPr>
          <p:nvPr>
            <p:ph type="dt" idx="10"/>
          </p:nvPr>
        </p:nvSpPr>
        <p:spPr>
          <a:xfrm>
            <a:off x="457200" y="4683919"/>
            <a:ext cx="2133600" cy="357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8" name="Google Shape;58;p13"/>
          <p:cNvSpPr txBox="1">
            <a:spLocks noGrp="1"/>
          </p:cNvSpPr>
          <p:nvPr>
            <p:ph type="ftr" idx="11"/>
          </p:nvPr>
        </p:nvSpPr>
        <p:spPr>
          <a:xfrm>
            <a:off x="3124200" y="4683919"/>
            <a:ext cx="2895600" cy="357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9" name="Google Shape;59;p13"/>
          <p:cNvSpPr txBox="1">
            <a:spLocks noGrp="1"/>
          </p:cNvSpPr>
          <p:nvPr>
            <p:ph type="sldNum" idx="12"/>
          </p:nvPr>
        </p:nvSpPr>
        <p:spPr>
          <a:xfrm>
            <a:off x="6553200" y="4683919"/>
            <a:ext cx="2133600" cy="3570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000">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1" name="Google Shape;11;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2" name="Google Shape;12;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7.jp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hyperlink" Target="https://github.com/athornton1618/MRI_Compressio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hyperlink" Target="https://cloudinary.com/" TargetMode="External"/><Relationship Id="rId4" Type="http://schemas.openxmlformats.org/officeDocument/2006/relationships/hyperlink" Target="http://web.stanford.edu/class/ee398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hyperlink" Target="https://github.com/facebookresearch/fastMRI" TargetMode="External"/><Relationship Id="rId4" Type="http://schemas.openxmlformats.org/officeDocument/2006/relationships/hyperlink" Target="https://fastmri.med.nyu.ed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ctrTitle"/>
          </p:nvPr>
        </p:nvSpPr>
        <p:spPr>
          <a:xfrm>
            <a:off x="395275" y="411950"/>
            <a:ext cx="5736900" cy="127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2060"/>
              </a:buClr>
              <a:buSzPts val="3600"/>
              <a:buFont typeface="Belleza"/>
              <a:buNone/>
            </a:pPr>
            <a:r>
              <a:rPr lang="en-US" sz="3600" b="1">
                <a:solidFill>
                  <a:srgbClr val="000000"/>
                </a:solidFill>
              </a:rPr>
              <a:t>Deep MRI </a:t>
            </a:r>
            <a:endParaRPr sz="3600" b="1">
              <a:solidFill>
                <a:srgbClr val="000000"/>
              </a:solidFill>
            </a:endParaRPr>
          </a:p>
          <a:p>
            <a:pPr marL="0" lvl="0" indent="0" algn="l" rtl="0">
              <a:lnSpc>
                <a:spcPct val="100000"/>
              </a:lnSpc>
              <a:spcBef>
                <a:spcPts val="0"/>
              </a:spcBef>
              <a:spcAft>
                <a:spcPts val="0"/>
              </a:spcAft>
              <a:buClr>
                <a:srgbClr val="002060"/>
              </a:buClr>
              <a:buSzPts val="3600"/>
              <a:buFont typeface="Belleza"/>
              <a:buNone/>
            </a:pPr>
            <a:r>
              <a:rPr lang="en-US" sz="3600" b="1">
                <a:solidFill>
                  <a:srgbClr val="000000"/>
                </a:solidFill>
              </a:rPr>
              <a:t>Compression</a:t>
            </a:r>
            <a:endParaRPr>
              <a:solidFill>
                <a:srgbClr val="000000"/>
              </a:solidFill>
            </a:endParaRPr>
          </a:p>
        </p:txBody>
      </p:sp>
      <p:sp>
        <p:nvSpPr>
          <p:cNvPr id="65" name="Google Shape;65;p14"/>
          <p:cNvSpPr txBox="1"/>
          <p:nvPr/>
        </p:nvSpPr>
        <p:spPr>
          <a:xfrm>
            <a:off x="395275" y="1935000"/>
            <a:ext cx="5588100" cy="1273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2060"/>
              </a:buClr>
              <a:buSzPts val="2400"/>
              <a:buFont typeface="Arial"/>
              <a:buNone/>
            </a:pPr>
            <a:r>
              <a:rPr lang="en-US" sz="1800" b="1">
                <a:solidFill>
                  <a:srgbClr val="002060"/>
                </a:solidFill>
              </a:rPr>
              <a:t>ELEN E68976 Hi-D Data Analysis</a:t>
            </a:r>
            <a:endParaRPr sz="1200"/>
          </a:p>
          <a:p>
            <a:pPr marL="0" marR="0" lvl="0" indent="0" algn="l" rtl="0">
              <a:lnSpc>
                <a:spcPct val="100000"/>
              </a:lnSpc>
              <a:spcBef>
                <a:spcPts val="0"/>
              </a:spcBef>
              <a:spcAft>
                <a:spcPts val="0"/>
              </a:spcAft>
              <a:buClr>
                <a:srgbClr val="002060"/>
              </a:buClr>
              <a:buSzPts val="2000"/>
              <a:buFont typeface="Arial"/>
              <a:buNone/>
            </a:pPr>
            <a:r>
              <a:rPr lang="en-US" sz="1800" b="1">
                <a:solidFill>
                  <a:srgbClr val="002060"/>
                </a:solidFill>
              </a:rPr>
              <a:t>Presented</a:t>
            </a:r>
            <a:r>
              <a:rPr lang="en-US" sz="1800" b="1" i="0" u="none" strike="noStrike" cap="none">
                <a:solidFill>
                  <a:srgbClr val="002060"/>
                </a:solidFill>
                <a:latin typeface="Arial"/>
                <a:ea typeface="Arial"/>
                <a:cs typeface="Arial"/>
                <a:sym typeface="Arial"/>
              </a:rPr>
              <a:t> </a:t>
            </a:r>
            <a:r>
              <a:rPr lang="en-US" sz="1800" b="1">
                <a:solidFill>
                  <a:srgbClr val="002060"/>
                </a:solidFill>
              </a:rPr>
              <a:t>May 9, 2022</a:t>
            </a:r>
            <a:endParaRPr sz="1800" b="1">
              <a:solidFill>
                <a:srgbClr val="002060"/>
              </a:solidFill>
            </a:endParaRPr>
          </a:p>
        </p:txBody>
      </p:sp>
      <p:grpSp>
        <p:nvGrpSpPr>
          <p:cNvPr id="66" name="Google Shape;66;p14"/>
          <p:cNvGrpSpPr/>
          <p:nvPr/>
        </p:nvGrpSpPr>
        <p:grpSpPr>
          <a:xfrm>
            <a:off x="-150" y="4761900"/>
            <a:ext cx="9144000" cy="381600"/>
            <a:chOff x="-150" y="4761900"/>
            <a:chExt cx="9144000" cy="381600"/>
          </a:xfrm>
        </p:grpSpPr>
        <p:sp>
          <p:nvSpPr>
            <p:cNvPr id="67" name="Google Shape;67;p14"/>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14"/>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69" name="Google Shape;69;p14"/>
          <p:cNvSpPr txBox="1"/>
          <p:nvPr/>
        </p:nvSpPr>
        <p:spPr>
          <a:xfrm>
            <a:off x="973575" y="2928300"/>
            <a:ext cx="2079600" cy="1845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2060"/>
              </a:buClr>
              <a:buSzPts val="2000"/>
              <a:buFont typeface="Arial"/>
              <a:buNone/>
            </a:pPr>
            <a:r>
              <a:rPr lang="en-US" sz="1600" b="1">
                <a:solidFill>
                  <a:srgbClr val="002060"/>
                </a:solidFill>
              </a:rPr>
              <a:t>Alex Thornton</a:t>
            </a:r>
            <a:endParaRPr sz="1600" b="1">
              <a:solidFill>
                <a:srgbClr val="002060"/>
              </a:solidFill>
            </a:endParaRPr>
          </a:p>
          <a:p>
            <a:pPr marL="0" marR="0" lvl="0" indent="0" algn="ctr" rtl="0">
              <a:lnSpc>
                <a:spcPct val="100000"/>
              </a:lnSpc>
              <a:spcBef>
                <a:spcPts val="0"/>
              </a:spcBef>
              <a:spcAft>
                <a:spcPts val="0"/>
              </a:spcAft>
              <a:buClr>
                <a:srgbClr val="002060"/>
              </a:buClr>
              <a:buSzPts val="2000"/>
              <a:buFont typeface="Arial"/>
              <a:buNone/>
            </a:pPr>
            <a:r>
              <a:rPr lang="en-US" sz="1200" i="1">
                <a:solidFill>
                  <a:schemeClr val="dk1"/>
                </a:solidFill>
              </a:rPr>
              <a:t>Dept. of Electrical Eng.</a:t>
            </a:r>
            <a:endParaRPr sz="1200" i="1">
              <a:solidFill>
                <a:schemeClr val="dk1"/>
              </a:solidFill>
            </a:endParaRPr>
          </a:p>
          <a:p>
            <a:pPr marL="0" marR="0" lvl="0" indent="0" algn="ctr" rtl="0">
              <a:lnSpc>
                <a:spcPct val="100000"/>
              </a:lnSpc>
              <a:spcBef>
                <a:spcPts val="0"/>
              </a:spcBef>
              <a:spcAft>
                <a:spcPts val="0"/>
              </a:spcAft>
              <a:buClr>
                <a:srgbClr val="002060"/>
              </a:buClr>
              <a:buSzPts val="2000"/>
              <a:buFont typeface="Arial"/>
              <a:buNone/>
            </a:pPr>
            <a:r>
              <a:rPr lang="en-US" sz="1200" i="1">
                <a:solidFill>
                  <a:schemeClr val="dk1"/>
                </a:solidFill>
              </a:rPr>
              <a:t>Columbia University</a:t>
            </a:r>
            <a:endParaRPr sz="1200" i="1">
              <a:solidFill>
                <a:schemeClr val="dk1"/>
              </a:solidFill>
            </a:endParaRPr>
          </a:p>
          <a:p>
            <a:pPr marL="0" marR="0" lvl="0" indent="0" algn="ctr" rtl="0">
              <a:lnSpc>
                <a:spcPct val="100000"/>
              </a:lnSpc>
              <a:spcBef>
                <a:spcPts val="0"/>
              </a:spcBef>
              <a:spcAft>
                <a:spcPts val="0"/>
              </a:spcAft>
              <a:buClr>
                <a:srgbClr val="002060"/>
              </a:buClr>
              <a:buSzPts val="2000"/>
              <a:buFont typeface="Arial"/>
              <a:buNone/>
            </a:pPr>
            <a:r>
              <a:rPr lang="en-US" sz="1200">
                <a:solidFill>
                  <a:schemeClr val="dk1"/>
                </a:solidFill>
              </a:rPr>
              <a:t>New York, NY</a:t>
            </a:r>
            <a:endParaRPr sz="1200">
              <a:solidFill>
                <a:schemeClr val="dk1"/>
              </a:solidFill>
            </a:endParaRPr>
          </a:p>
          <a:p>
            <a:pPr marL="0" marR="0" lvl="0" indent="0" algn="ctr" rtl="0">
              <a:lnSpc>
                <a:spcPct val="100000"/>
              </a:lnSpc>
              <a:spcBef>
                <a:spcPts val="0"/>
              </a:spcBef>
              <a:spcAft>
                <a:spcPts val="0"/>
              </a:spcAft>
              <a:buClr>
                <a:srgbClr val="002060"/>
              </a:buClr>
              <a:buSzPts val="2000"/>
              <a:buFont typeface="Arial"/>
              <a:buNone/>
            </a:pPr>
            <a:r>
              <a:rPr lang="en-US" sz="1200">
                <a:solidFill>
                  <a:schemeClr val="dk1"/>
                </a:solidFill>
              </a:rPr>
              <a:t>apt2141@columbia.edu</a:t>
            </a:r>
            <a:endParaRPr sz="1200">
              <a:solidFill>
                <a:schemeClr val="dk1"/>
              </a:solidFill>
            </a:endParaRPr>
          </a:p>
        </p:txBody>
      </p:sp>
      <p:sp>
        <p:nvSpPr>
          <p:cNvPr id="70" name="Google Shape;70;p14"/>
          <p:cNvSpPr txBox="1">
            <a:spLocks noGrp="1"/>
          </p:cNvSpPr>
          <p:nvPr>
            <p:ph type="sldNum" idx="12"/>
          </p:nvPr>
        </p:nvSpPr>
        <p:spPr>
          <a:xfrm>
            <a:off x="7010250" y="4774194"/>
            <a:ext cx="2133600" cy="35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solidFill>
                  <a:schemeClr val="lt1"/>
                </a:solidFill>
              </a:rPr>
              <a:t>1</a:t>
            </a:fld>
            <a:endParaRPr sz="1000">
              <a:solidFill>
                <a:schemeClr val="lt1"/>
              </a:solidFill>
            </a:endParaRPr>
          </a:p>
        </p:txBody>
      </p:sp>
      <p:pic>
        <p:nvPicPr>
          <p:cNvPr id="71" name="Google Shape;71;p14"/>
          <p:cNvPicPr preferRelativeResize="0"/>
          <p:nvPr/>
        </p:nvPicPr>
        <p:blipFill>
          <a:blip r:embed="rId4">
            <a:alphaModFix/>
          </a:blip>
          <a:stretch>
            <a:fillRect/>
          </a:stretch>
        </p:blipFill>
        <p:spPr>
          <a:xfrm>
            <a:off x="4357375" y="112300"/>
            <a:ext cx="4400301" cy="44003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grpSp>
        <p:nvGrpSpPr>
          <p:cNvPr id="171" name="Google Shape;171;p23"/>
          <p:cNvGrpSpPr/>
          <p:nvPr/>
        </p:nvGrpSpPr>
        <p:grpSpPr>
          <a:xfrm>
            <a:off x="-150" y="4761900"/>
            <a:ext cx="9144000" cy="381600"/>
            <a:chOff x="-150" y="4761900"/>
            <a:chExt cx="9144000" cy="381600"/>
          </a:xfrm>
        </p:grpSpPr>
        <p:sp>
          <p:nvSpPr>
            <p:cNvPr id="172" name="Google Shape;172;p23"/>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3"/>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174" name="Google Shape;174;p23"/>
          <p:cNvSpPr txBox="1">
            <a:spLocks noGrp="1"/>
          </p:cNvSpPr>
          <p:nvPr>
            <p:ph type="title"/>
          </p:nvPr>
        </p:nvSpPr>
        <p:spPr>
          <a:xfrm>
            <a:off x="247675" y="66600"/>
            <a:ext cx="7800900" cy="692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4400"/>
              <a:buFont typeface="DecoType Naskh"/>
              <a:buNone/>
            </a:pPr>
            <a:r>
              <a:rPr lang="en-US" sz="3000"/>
              <a:t>Fixing Generation Loss</a:t>
            </a:r>
            <a:endParaRPr sz="3000"/>
          </a:p>
        </p:txBody>
      </p:sp>
      <p:sp>
        <p:nvSpPr>
          <p:cNvPr id="175" name="Google Shape;175;p23"/>
          <p:cNvSpPr txBox="1"/>
          <p:nvPr/>
        </p:nvSpPr>
        <p:spPr>
          <a:xfrm>
            <a:off x="4572004" y="3927425"/>
            <a:ext cx="4684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Fig 8. JPEG vs Quantized K-Wavelet </a:t>
            </a:r>
            <a:endParaRPr i="1"/>
          </a:p>
        </p:txBody>
      </p:sp>
      <p:sp>
        <p:nvSpPr>
          <p:cNvPr id="176" name="Google Shape;176;p23"/>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10</a:t>
            </a:fld>
            <a:endParaRPr sz="1000">
              <a:solidFill>
                <a:schemeClr val="lt1"/>
              </a:solidFill>
            </a:endParaRPr>
          </a:p>
        </p:txBody>
      </p:sp>
      <p:sp>
        <p:nvSpPr>
          <p:cNvPr id="177" name="Google Shape;177;p23"/>
          <p:cNvSpPr txBox="1"/>
          <p:nvPr/>
        </p:nvSpPr>
        <p:spPr>
          <a:xfrm>
            <a:off x="329325" y="1455200"/>
            <a:ext cx="4283400" cy="1740000"/>
          </a:xfrm>
          <a:prstGeom prst="rect">
            <a:avLst/>
          </a:prstGeom>
          <a:noFill/>
          <a:ln>
            <a:noFill/>
          </a:ln>
        </p:spPr>
        <p:txBody>
          <a:bodyPr spcFirstLastPara="1" wrap="square" lIns="91425" tIns="91425" rIns="91425" bIns="91425" anchor="t" anchorCtr="0">
            <a:noAutofit/>
          </a:bodyPr>
          <a:lstStyle/>
          <a:p>
            <a:pPr marL="457200" lvl="0" indent="-342900" algn="l" rtl="0">
              <a:lnSpc>
                <a:spcPct val="95000"/>
              </a:lnSpc>
              <a:spcBef>
                <a:spcPts val="0"/>
              </a:spcBef>
              <a:spcAft>
                <a:spcPts val="0"/>
              </a:spcAft>
              <a:buClr>
                <a:schemeClr val="dk1"/>
              </a:buClr>
              <a:buSzPts val="1800"/>
              <a:buChar char="●"/>
            </a:pPr>
            <a:r>
              <a:rPr lang="en-US" sz="1800">
                <a:solidFill>
                  <a:schemeClr val="dk1"/>
                </a:solidFill>
              </a:rPr>
              <a:t>Only ~4% loss in first iteration, then none!</a:t>
            </a: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a:solidFill>
                  <a:schemeClr val="dk1"/>
                </a:solidFill>
              </a:rPr>
              <a:t>Note: Even JPEG2000 (wavelet based) isn't immune, quantized every iteration</a:t>
            </a: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457200" lvl="0" indent="0" algn="l" rtl="0">
              <a:lnSpc>
                <a:spcPct val="95000"/>
              </a:lnSpc>
              <a:spcBef>
                <a:spcPts val="600"/>
              </a:spcBef>
              <a:spcAft>
                <a:spcPts val="0"/>
              </a:spcAft>
              <a:buNone/>
            </a:pPr>
            <a:endParaRPr sz="1800">
              <a:solidFill>
                <a:schemeClr val="dk1"/>
              </a:solidFill>
            </a:endParaRPr>
          </a:p>
          <a:p>
            <a:pPr marL="0" lvl="0" indent="0" algn="l" rtl="0">
              <a:lnSpc>
                <a:spcPct val="95000"/>
              </a:lnSpc>
              <a:spcBef>
                <a:spcPts val="600"/>
              </a:spcBef>
              <a:spcAft>
                <a:spcPts val="0"/>
              </a:spcAft>
              <a:buNone/>
            </a:pPr>
            <a:endParaRPr sz="1800">
              <a:solidFill>
                <a:schemeClr val="dk1"/>
              </a:solidFill>
            </a:endParaRPr>
          </a:p>
          <a:p>
            <a:pPr marL="0" lvl="0" indent="0" algn="l" rtl="0">
              <a:lnSpc>
                <a:spcPct val="95000"/>
              </a:lnSpc>
              <a:spcBef>
                <a:spcPts val="600"/>
              </a:spcBef>
              <a:spcAft>
                <a:spcPts val="0"/>
              </a:spcAft>
              <a:buNone/>
            </a:pPr>
            <a:endParaRPr sz="1800">
              <a:solidFill>
                <a:schemeClr val="dk1"/>
              </a:solidFill>
            </a:endParaRPr>
          </a:p>
          <a:p>
            <a:pPr marL="0" lvl="0" indent="0" algn="l" rtl="0">
              <a:lnSpc>
                <a:spcPct val="115000"/>
              </a:lnSpc>
              <a:spcBef>
                <a:spcPts val="600"/>
              </a:spcBef>
              <a:spcAft>
                <a:spcPts val="0"/>
              </a:spcAft>
              <a:buNone/>
            </a:pPr>
            <a:endParaRPr sz="1800"/>
          </a:p>
        </p:txBody>
      </p:sp>
      <p:pic>
        <p:nvPicPr>
          <p:cNvPr id="178" name="Google Shape;178;p23"/>
          <p:cNvPicPr preferRelativeResize="0"/>
          <p:nvPr/>
        </p:nvPicPr>
        <p:blipFill>
          <a:blip r:embed="rId4">
            <a:alphaModFix/>
          </a:blip>
          <a:stretch>
            <a:fillRect/>
          </a:stretch>
        </p:blipFill>
        <p:spPr>
          <a:xfrm>
            <a:off x="4765125" y="911400"/>
            <a:ext cx="4226475" cy="2817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3" name="Google Shape;183;p24"/>
          <p:cNvGrpSpPr/>
          <p:nvPr/>
        </p:nvGrpSpPr>
        <p:grpSpPr>
          <a:xfrm>
            <a:off x="-150" y="4761900"/>
            <a:ext cx="9144000" cy="381600"/>
            <a:chOff x="-150" y="4761900"/>
            <a:chExt cx="9144000" cy="381600"/>
          </a:xfrm>
        </p:grpSpPr>
        <p:sp>
          <p:nvSpPr>
            <p:cNvPr id="184" name="Google Shape;184;p24"/>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5" name="Google Shape;185;p24"/>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186" name="Google Shape;186;p24"/>
          <p:cNvSpPr txBox="1">
            <a:spLocks noGrp="1"/>
          </p:cNvSpPr>
          <p:nvPr>
            <p:ph type="title"/>
          </p:nvPr>
        </p:nvSpPr>
        <p:spPr>
          <a:xfrm>
            <a:off x="247675" y="66600"/>
            <a:ext cx="7800900" cy="692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4400"/>
              <a:buFont typeface="DecoType Naskh"/>
              <a:buNone/>
            </a:pPr>
            <a:r>
              <a:rPr lang="en-US" sz="3000"/>
              <a:t>Why do we care?</a:t>
            </a:r>
            <a:endParaRPr sz="3000"/>
          </a:p>
        </p:txBody>
      </p:sp>
      <p:sp>
        <p:nvSpPr>
          <p:cNvPr id="187" name="Google Shape;187;p24"/>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11</a:t>
            </a:fld>
            <a:endParaRPr sz="1000">
              <a:solidFill>
                <a:schemeClr val="lt1"/>
              </a:solidFill>
            </a:endParaRPr>
          </a:p>
        </p:txBody>
      </p:sp>
      <p:sp>
        <p:nvSpPr>
          <p:cNvPr id="188" name="Google Shape;188;p24"/>
          <p:cNvSpPr txBox="1">
            <a:spLocks noGrp="1"/>
          </p:cNvSpPr>
          <p:nvPr>
            <p:ph type="title"/>
          </p:nvPr>
        </p:nvSpPr>
        <p:spPr>
          <a:xfrm>
            <a:off x="247675" y="2315375"/>
            <a:ext cx="7800900" cy="692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4400"/>
              <a:buFont typeface="DecoType Naskh"/>
              <a:buNone/>
            </a:pPr>
            <a:r>
              <a:rPr lang="en-US" sz="3000"/>
              <a:t>But how much space?</a:t>
            </a:r>
            <a:endParaRPr sz="3000"/>
          </a:p>
        </p:txBody>
      </p:sp>
      <p:sp>
        <p:nvSpPr>
          <p:cNvPr id="189" name="Google Shape;189;p24"/>
          <p:cNvSpPr txBox="1"/>
          <p:nvPr/>
        </p:nvSpPr>
        <p:spPr>
          <a:xfrm>
            <a:off x="247675" y="3163900"/>
            <a:ext cx="8257500" cy="1050900"/>
          </a:xfrm>
          <a:prstGeom prst="rect">
            <a:avLst/>
          </a:prstGeom>
          <a:noFill/>
          <a:ln>
            <a:noFill/>
          </a:ln>
        </p:spPr>
        <p:txBody>
          <a:bodyPr spcFirstLastPara="1" wrap="square" lIns="91425" tIns="91425" rIns="91425" bIns="91425" anchor="t" anchorCtr="0">
            <a:noAutofit/>
          </a:bodyPr>
          <a:lstStyle/>
          <a:p>
            <a:pPr marL="457200" lvl="0" indent="-342900" algn="l" rtl="0">
              <a:lnSpc>
                <a:spcPct val="95000"/>
              </a:lnSpc>
              <a:spcBef>
                <a:spcPts val="0"/>
              </a:spcBef>
              <a:spcAft>
                <a:spcPts val="0"/>
              </a:spcAft>
              <a:buClr>
                <a:schemeClr val="dk1"/>
              </a:buClr>
              <a:buSzPts val="1800"/>
              <a:buChar char="●"/>
            </a:pPr>
            <a:r>
              <a:rPr lang="en-US" sz="1800">
                <a:solidFill>
                  <a:schemeClr val="dk1"/>
                </a:solidFill>
              </a:rPr>
              <a:t>Can't just save wavelet coefficients, need locations in 256x256 map</a:t>
            </a:r>
            <a:endParaRPr sz="1800">
              <a:solidFill>
                <a:schemeClr val="dk1"/>
              </a:solidFill>
            </a:endParaRPr>
          </a:p>
          <a:p>
            <a:pPr marL="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a:solidFill>
                  <a:schemeClr val="dk1"/>
                </a:solidFill>
              </a:rPr>
              <a:t>3000 coefficients * ( (float32 quantization) + (log2(256) + log2(256)))</a:t>
            </a: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b="1">
                <a:solidFill>
                  <a:schemeClr val="dk1"/>
                </a:solidFill>
              </a:rPr>
              <a:t>14.4 KB</a:t>
            </a:r>
            <a:r>
              <a:rPr lang="en-US" sz="1800">
                <a:solidFill>
                  <a:schemeClr val="dk1"/>
                </a:solidFill>
              </a:rPr>
              <a:t> to store! But do we really need those indices?</a:t>
            </a:r>
            <a:endParaRPr sz="1800">
              <a:solidFill>
                <a:schemeClr val="dk1"/>
              </a:solidFill>
            </a:endParaRPr>
          </a:p>
          <a:p>
            <a:pPr marL="457200" lvl="0" indent="0" algn="l" rtl="0">
              <a:lnSpc>
                <a:spcPct val="95000"/>
              </a:lnSpc>
              <a:spcBef>
                <a:spcPts val="600"/>
              </a:spcBef>
              <a:spcAft>
                <a:spcPts val="0"/>
              </a:spcAft>
              <a:buNone/>
            </a:pPr>
            <a:endParaRPr sz="1800">
              <a:solidFill>
                <a:schemeClr val="dk1"/>
              </a:solidFill>
            </a:endParaRPr>
          </a:p>
          <a:p>
            <a:pPr marL="0" lvl="0" indent="0" algn="l" rtl="0">
              <a:lnSpc>
                <a:spcPct val="115000"/>
              </a:lnSpc>
              <a:spcBef>
                <a:spcPts val="600"/>
              </a:spcBef>
              <a:spcAft>
                <a:spcPts val="0"/>
              </a:spcAft>
              <a:buNone/>
            </a:pPr>
            <a:endParaRPr sz="1800"/>
          </a:p>
        </p:txBody>
      </p:sp>
      <p:sp>
        <p:nvSpPr>
          <p:cNvPr id="190" name="Google Shape;190;p24"/>
          <p:cNvSpPr txBox="1"/>
          <p:nvPr/>
        </p:nvSpPr>
        <p:spPr>
          <a:xfrm>
            <a:off x="226550" y="930750"/>
            <a:ext cx="7968300" cy="1479300"/>
          </a:xfrm>
          <a:prstGeom prst="rect">
            <a:avLst/>
          </a:prstGeom>
          <a:noFill/>
          <a:ln>
            <a:noFill/>
          </a:ln>
        </p:spPr>
        <p:txBody>
          <a:bodyPr spcFirstLastPara="1" wrap="square" lIns="91425" tIns="91425" rIns="91425" bIns="91425" anchor="t" anchorCtr="0">
            <a:spAutoFit/>
          </a:bodyPr>
          <a:lstStyle/>
          <a:p>
            <a:pPr marL="457200" lvl="0" indent="-342900" algn="l" rtl="0">
              <a:lnSpc>
                <a:spcPct val="95000"/>
              </a:lnSpc>
              <a:spcBef>
                <a:spcPts val="0"/>
              </a:spcBef>
              <a:spcAft>
                <a:spcPts val="0"/>
              </a:spcAft>
              <a:buClr>
                <a:schemeClr val="dk1"/>
              </a:buClr>
              <a:buSzPts val="1800"/>
              <a:buChar char="●"/>
            </a:pPr>
            <a:r>
              <a:rPr lang="en-US" sz="1800">
                <a:solidFill>
                  <a:schemeClr val="dk1"/>
                </a:solidFill>
              </a:rPr>
              <a:t>If you can recover quantized image from embedding and vice versa, you only need to have one!</a:t>
            </a: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a:solidFill>
                  <a:schemeClr val="dk1"/>
                </a:solidFill>
              </a:rPr>
              <a:t>If you need many images uncompressed at once, could just delete the embeddings and recover later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grpSp>
        <p:nvGrpSpPr>
          <p:cNvPr id="195" name="Google Shape;195;p25"/>
          <p:cNvGrpSpPr/>
          <p:nvPr/>
        </p:nvGrpSpPr>
        <p:grpSpPr>
          <a:xfrm>
            <a:off x="-150" y="4761900"/>
            <a:ext cx="9144000" cy="381600"/>
            <a:chOff x="-150" y="4761900"/>
            <a:chExt cx="9144000" cy="381600"/>
          </a:xfrm>
        </p:grpSpPr>
        <p:sp>
          <p:nvSpPr>
            <p:cNvPr id="196" name="Google Shape;196;p25"/>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7" name="Google Shape;197;p25"/>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198" name="Google Shape;198;p25"/>
          <p:cNvSpPr txBox="1">
            <a:spLocks noGrp="1"/>
          </p:cNvSpPr>
          <p:nvPr>
            <p:ph type="title"/>
          </p:nvPr>
        </p:nvSpPr>
        <p:spPr>
          <a:xfrm>
            <a:off x="247675" y="66600"/>
            <a:ext cx="8691600" cy="692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4400"/>
              <a:buFont typeface="DecoType Naskh"/>
              <a:buNone/>
            </a:pPr>
            <a:r>
              <a:rPr lang="en-US" sz="3000"/>
              <a:t>Use Case 2: Can We Go Smaller?</a:t>
            </a:r>
            <a:endParaRPr sz="3000"/>
          </a:p>
        </p:txBody>
      </p:sp>
      <p:sp>
        <p:nvSpPr>
          <p:cNvPr id="199" name="Google Shape;199;p25"/>
          <p:cNvSpPr txBox="1"/>
          <p:nvPr/>
        </p:nvSpPr>
        <p:spPr>
          <a:xfrm>
            <a:off x="309725" y="831750"/>
            <a:ext cx="8179200" cy="1740000"/>
          </a:xfrm>
          <a:prstGeom prst="rect">
            <a:avLst/>
          </a:prstGeom>
          <a:noFill/>
          <a:ln>
            <a:noFill/>
          </a:ln>
        </p:spPr>
        <p:txBody>
          <a:bodyPr spcFirstLastPara="1" wrap="square" lIns="91425" tIns="91425" rIns="91425" bIns="91425" anchor="t" anchorCtr="0">
            <a:noAutofit/>
          </a:bodyPr>
          <a:lstStyle/>
          <a:p>
            <a:pPr marL="457200" lvl="0" indent="-342900" algn="l" rtl="0">
              <a:lnSpc>
                <a:spcPct val="95000"/>
              </a:lnSpc>
              <a:spcBef>
                <a:spcPts val="0"/>
              </a:spcBef>
              <a:spcAft>
                <a:spcPts val="0"/>
              </a:spcAft>
              <a:buClr>
                <a:schemeClr val="dk1"/>
              </a:buClr>
              <a:buSzPts val="1800"/>
              <a:buChar char="●"/>
            </a:pPr>
            <a:r>
              <a:rPr lang="en-US" sz="1800">
                <a:solidFill>
                  <a:schemeClr val="dk1"/>
                </a:solidFill>
              </a:rPr>
              <a:t>If we will only compress once, generational loss doesn't matter </a:t>
            </a: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a:solidFill>
                  <a:schemeClr val="dk1"/>
                </a:solidFill>
              </a:rPr>
              <a:t>What if we only had to store the values themselves, save some space?</a:t>
            </a: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a:solidFill>
                  <a:schemeClr val="dk1"/>
                </a:solidFill>
              </a:rPr>
              <a:t>Wavelet features and neural network architecture hybrid may work</a:t>
            </a:r>
            <a:endParaRPr sz="1800">
              <a:solidFill>
                <a:schemeClr val="dk1"/>
              </a:solidFill>
            </a:endParaRPr>
          </a:p>
          <a:p>
            <a:pPr marL="0" lvl="0" indent="0" algn="l" rtl="0">
              <a:lnSpc>
                <a:spcPct val="95000"/>
              </a:lnSpc>
              <a:spcBef>
                <a:spcPts val="600"/>
              </a:spcBef>
              <a:spcAft>
                <a:spcPts val="0"/>
              </a:spcAft>
              <a:buNone/>
            </a:pPr>
            <a:endParaRPr sz="1800">
              <a:solidFill>
                <a:schemeClr val="dk1"/>
              </a:solidFill>
            </a:endParaRPr>
          </a:p>
          <a:p>
            <a:pPr marL="0" lvl="0" indent="0" algn="l" rtl="0">
              <a:lnSpc>
                <a:spcPct val="115000"/>
              </a:lnSpc>
              <a:spcBef>
                <a:spcPts val="600"/>
              </a:spcBef>
              <a:spcAft>
                <a:spcPts val="0"/>
              </a:spcAft>
              <a:buNone/>
            </a:pPr>
            <a:endParaRPr sz="1800"/>
          </a:p>
        </p:txBody>
      </p:sp>
      <p:sp>
        <p:nvSpPr>
          <p:cNvPr id="200" name="Google Shape;200;p25"/>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12</a:t>
            </a:fld>
            <a:endParaRPr sz="1000">
              <a:solidFill>
                <a:schemeClr val="lt1"/>
              </a:solidFill>
            </a:endParaRPr>
          </a:p>
        </p:txBody>
      </p:sp>
      <p:sp>
        <p:nvSpPr>
          <p:cNvPr id="201" name="Google Shape;201;p25"/>
          <p:cNvSpPr txBox="1"/>
          <p:nvPr/>
        </p:nvSpPr>
        <p:spPr>
          <a:xfrm>
            <a:off x="2357475" y="4200413"/>
            <a:ext cx="4900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Fig 9. Proposed Hybrid wavelet - deep learning model </a:t>
            </a:r>
            <a:endParaRPr i="1"/>
          </a:p>
        </p:txBody>
      </p:sp>
      <p:pic>
        <p:nvPicPr>
          <p:cNvPr id="202" name="Google Shape;202;p25"/>
          <p:cNvPicPr preferRelativeResize="0"/>
          <p:nvPr/>
        </p:nvPicPr>
        <p:blipFill>
          <a:blip r:embed="rId4">
            <a:alphaModFix/>
          </a:blip>
          <a:stretch>
            <a:fillRect/>
          </a:stretch>
        </p:blipFill>
        <p:spPr>
          <a:xfrm>
            <a:off x="382450" y="2340300"/>
            <a:ext cx="8179201" cy="16865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grpSp>
        <p:nvGrpSpPr>
          <p:cNvPr id="207" name="Google Shape;207;p26"/>
          <p:cNvGrpSpPr/>
          <p:nvPr/>
        </p:nvGrpSpPr>
        <p:grpSpPr>
          <a:xfrm>
            <a:off x="-150" y="4761900"/>
            <a:ext cx="9144000" cy="381600"/>
            <a:chOff x="-150" y="4761900"/>
            <a:chExt cx="9144000" cy="381600"/>
          </a:xfrm>
        </p:grpSpPr>
        <p:sp>
          <p:nvSpPr>
            <p:cNvPr id="208" name="Google Shape;208;p26"/>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 name="Google Shape;209;p26"/>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210" name="Google Shape;210;p26"/>
          <p:cNvSpPr txBox="1">
            <a:spLocks noGrp="1"/>
          </p:cNvSpPr>
          <p:nvPr>
            <p:ph type="title"/>
          </p:nvPr>
        </p:nvSpPr>
        <p:spPr>
          <a:xfrm>
            <a:off x="247675" y="66600"/>
            <a:ext cx="8691600" cy="692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4400"/>
              <a:buFont typeface="DecoType Naskh"/>
              <a:buNone/>
            </a:pPr>
            <a:r>
              <a:rPr lang="en-US" sz="3000"/>
              <a:t>Naive Approach: Shallow FFNN AutoEncoder</a:t>
            </a:r>
            <a:endParaRPr sz="3000"/>
          </a:p>
        </p:txBody>
      </p:sp>
      <p:sp>
        <p:nvSpPr>
          <p:cNvPr id="211" name="Google Shape;211;p26"/>
          <p:cNvSpPr txBox="1"/>
          <p:nvPr/>
        </p:nvSpPr>
        <p:spPr>
          <a:xfrm>
            <a:off x="309725" y="831750"/>
            <a:ext cx="8179200" cy="1740000"/>
          </a:xfrm>
          <a:prstGeom prst="rect">
            <a:avLst/>
          </a:prstGeom>
          <a:noFill/>
          <a:ln>
            <a:noFill/>
          </a:ln>
        </p:spPr>
        <p:txBody>
          <a:bodyPr spcFirstLastPara="1" wrap="square" lIns="91425" tIns="91425" rIns="91425" bIns="91425" anchor="t" anchorCtr="0">
            <a:noAutofit/>
          </a:bodyPr>
          <a:lstStyle/>
          <a:p>
            <a:pPr marL="457200" lvl="0" indent="-342900" algn="l" rtl="0">
              <a:lnSpc>
                <a:spcPct val="95000"/>
              </a:lnSpc>
              <a:spcBef>
                <a:spcPts val="0"/>
              </a:spcBef>
              <a:spcAft>
                <a:spcPts val="0"/>
              </a:spcAft>
              <a:buClr>
                <a:schemeClr val="dk1"/>
              </a:buClr>
              <a:buSzPts val="1800"/>
              <a:buChar char="●"/>
            </a:pPr>
            <a:r>
              <a:rPr lang="en-US" sz="1800">
                <a:solidFill>
                  <a:schemeClr val="dk1"/>
                </a:solidFill>
              </a:rPr>
              <a:t>Consider a simple feed-forward neural network</a:t>
            </a: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a:solidFill>
                  <a:schemeClr val="dk1"/>
                </a:solidFill>
              </a:rPr>
              <a:t>Linear(256*256) → 3000 Latent Layer → Linear(256*256) </a:t>
            </a: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a:solidFill>
                  <a:schemeClr val="dk1"/>
                </a:solidFill>
              </a:rPr>
              <a:t>Was able to somewhat capture wavelets, but failed on image recovery</a:t>
            </a:r>
            <a:endParaRPr sz="1800">
              <a:solidFill>
                <a:schemeClr val="dk1"/>
              </a:solidFill>
            </a:endParaRPr>
          </a:p>
          <a:p>
            <a:pPr marL="0" lvl="0" indent="0" algn="l" rtl="0">
              <a:lnSpc>
                <a:spcPct val="95000"/>
              </a:lnSpc>
              <a:spcBef>
                <a:spcPts val="600"/>
              </a:spcBef>
              <a:spcAft>
                <a:spcPts val="0"/>
              </a:spcAft>
              <a:buNone/>
            </a:pPr>
            <a:endParaRPr sz="1800">
              <a:solidFill>
                <a:schemeClr val="dk1"/>
              </a:solidFill>
            </a:endParaRPr>
          </a:p>
          <a:p>
            <a:pPr marL="0" lvl="0" indent="0" algn="l" rtl="0">
              <a:lnSpc>
                <a:spcPct val="115000"/>
              </a:lnSpc>
              <a:spcBef>
                <a:spcPts val="600"/>
              </a:spcBef>
              <a:spcAft>
                <a:spcPts val="0"/>
              </a:spcAft>
              <a:buNone/>
            </a:pPr>
            <a:endParaRPr sz="1800"/>
          </a:p>
        </p:txBody>
      </p:sp>
      <p:sp>
        <p:nvSpPr>
          <p:cNvPr id="212" name="Google Shape;212;p26"/>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13</a:t>
            </a:fld>
            <a:endParaRPr sz="1000">
              <a:solidFill>
                <a:schemeClr val="lt1"/>
              </a:solidFill>
            </a:endParaRPr>
          </a:p>
        </p:txBody>
      </p:sp>
      <p:sp>
        <p:nvSpPr>
          <p:cNvPr id="213" name="Google Shape;213;p26"/>
          <p:cNvSpPr txBox="1"/>
          <p:nvPr/>
        </p:nvSpPr>
        <p:spPr>
          <a:xfrm>
            <a:off x="2651403" y="4215900"/>
            <a:ext cx="417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Fig 10. FFNN reconstruction failure </a:t>
            </a:r>
            <a:endParaRPr i="1"/>
          </a:p>
        </p:txBody>
      </p:sp>
      <p:pic>
        <p:nvPicPr>
          <p:cNvPr id="214" name="Google Shape;214;p26"/>
          <p:cNvPicPr preferRelativeResize="0"/>
          <p:nvPr/>
        </p:nvPicPr>
        <p:blipFill>
          <a:blip r:embed="rId4">
            <a:alphaModFix/>
          </a:blip>
          <a:stretch>
            <a:fillRect/>
          </a:stretch>
        </p:blipFill>
        <p:spPr>
          <a:xfrm>
            <a:off x="1383236" y="2369374"/>
            <a:ext cx="6714425" cy="1784200"/>
          </a:xfrm>
          <a:prstGeom prst="rect">
            <a:avLst/>
          </a:prstGeom>
          <a:noFill/>
          <a:ln>
            <a:noFill/>
          </a:ln>
        </p:spPr>
      </p:pic>
      <p:pic>
        <p:nvPicPr>
          <p:cNvPr id="215" name="Google Shape;215;p26"/>
          <p:cNvPicPr preferRelativeResize="0"/>
          <p:nvPr/>
        </p:nvPicPr>
        <p:blipFill>
          <a:blip r:embed="rId5">
            <a:alphaModFix/>
          </a:blip>
          <a:stretch>
            <a:fillRect/>
          </a:stretch>
        </p:blipFill>
        <p:spPr>
          <a:xfrm>
            <a:off x="6372675" y="2571738"/>
            <a:ext cx="1159050" cy="1164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fade">
                                      <p:cBhvr>
                                        <p:cTn id="7" dur="10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grpSp>
        <p:nvGrpSpPr>
          <p:cNvPr id="220" name="Google Shape;220;p27"/>
          <p:cNvGrpSpPr/>
          <p:nvPr/>
        </p:nvGrpSpPr>
        <p:grpSpPr>
          <a:xfrm>
            <a:off x="-150" y="4761900"/>
            <a:ext cx="9144000" cy="381600"/>
            <a:chOff x="-150" y="4761900"/>
            <a:chExt cx="9144000" cy="381600"/>
          </a:xfrm>
        </p:grpSpPr>
        <p:sp>
          <p:nvSpPr>
            <p:cNvPr id="221" name="Google Shape;221;p27"/>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 name="Google Shape;222;p27"/>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223" name="Google Shape;223;p27"/>
          <p:cNvSpPr txBox="1">
            <a:spLocks noGrp="1"/>
          </p:cNvSpPr>
          <p:nvPr>
            <p:ph type="title"/>
          </p:nvPr>
        </p:nvSpPr>
        <p:spPr>
          <a:xfrm>
            <a:off x="247675" y="66600"/>
            <a:ext cx="8691600" cy="692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4400"/>
              <a:buFont typeface="DecoType Naskh"/>
              <a:buNone/>
            </a:pPr>
            <a:r>
              <a:rPr lang="en-US" sz="3000"/>
              <a:t>Improved Solution: CNN AutoEncoder</a:t>
            </a:r>
            <a:endParaRPr sz="3000"/>
          </a:p>
        </p:txBody>
      </p:sp>
      <p:sp>
        <p:nvSpPr>
          <p:cNvPr id="224" name="Google Shape;224;p27"/>
          <p:cNvSpPr txBox="1"/>
          <p:nvPr/>
        </p:nvSpPr>
        <p:spPr>
          <a:xfrm>
            <a:off x="312000" y="1378300"/>
            <a:ext cx="4260000" cy="1740000"/>
          </a:xfrm>
          <a:prstGeom prst="rect">
            <a:avLst/>
          </a:prstGeom>
          <a:noFill/>
          <a:ln>
            <a:noFill/>
          </a:ln>
        </p:spPr>
        <p:txBody>
          <a:bodyPr spcFirstLastPara="1" wrap="square" lIns="91425" tIns="91425" rIns="91425" bIns="91425" anchor="t" anchorCtr="0">
            <a:noAutofit/>
          </a:bodyPr>
          <a:lstStyle/>
          <a:p>
            <a:pPr marL="457200" lvl="0" indent="-342900" algn="l" rtl="0">
              <a:lnSpc>
                <a:spcPct val="95000"/>
              </a:lnSpc>
              <a:spcBef>
                <a:spcPts val="0"/>
              </a:spcBef>
              <a:spcAft>
                <a:spcPts val="0"/>
              </a:spcAft>
              <a:buClr>
                <a:schemeClr val="dk1"/>
              </a:buClr>
              <a:buSzPts val="1800"/>
              <a:buChar char="●"/>
            </a:pPr>
            <a:r>
              <a:rPr lang="en-US" sz="1800">
                <a:solidFill>
                  <a:schemeClr val="dk1"/>
                </a:solidFill>
              </a:rPr>
              <a:t>PyTorch sequential model</a:t>
            </a:r>
            <a:endParaRPr sz="1800">
              <a:solidFill>
                <a:schemeClr val="dk1"/>
              </a:solidFill>
            </a:endParaRPr>
          </a:p>
          <a:p>
            <a:pPr marL="914400" lvl="1" indent="-342900" algn="l" rtl="0">
              <a:lnSpc>
                <a:spcPct val="95000"/>
              </a:lnSpc>
              <a:spcBef>
                <a:spcPts val="0"/>
              </a:spcBef>
              <a:spcAft>
                <a:spcPts val="0"/>
              </a:spcAft>
              <a:buClr>
                <a:schemeClr val="dk1"/>
              </a:buClr>
              <a:buSzPts val="1800"/>
              <a:buChar char="○"/>
            </a:pPr>
            <a:r>
              <a:rPr lang="en-US" sz="1800">
                <a:solidFill>
                  <a:schemeClr val="dk1"/>
                </a:solidFill>
              </a:rPr>
              <a:t>Epochs: 250</a:t>
            </a:r>
            <a:endParaRPr sz="1800">
              <a:solidFill>
                <a:schemeClr val="dk1"/>
              </a:solidFill>
            </a:endParaRPr>
          </a:p>
          <a:p>
            <a:pPr marL="914400" lvl="1" indent="-342900" algn="l" rtl="0">
              <a:lnSpc>
                <a:spcPct val="95000"/>
              </a:lnSpc>
              <a:spcBef>
                <a:spcPts val="0"/>
              </a:spcBef>
              <a:spcAft>
                <a:spcPts val="0"/>
              </a:spcAft>
              <a:buClr>
                <a:schemeClr val="dk1"/>
              </a:buClr>
              <a:buSzPts val="1800"/>
              <a:buChar char="○"/>
            </a:pPr>
            <a:r>
              <a:rPr lang="en-US" sz="1800">
                <a:solidFill>
                  <a:schemeClr val="dk1"/>
                </a:solidFill>
              </a:rPr>
              <a:t>Batch size: 207</a:t>
            </a:r>
            <a:endParaRPr sz="1800">
              <a:solidFill>
                <a:schemeClr val="dk1"/>
              </a:solidFill>
            </a:endParaRPr>
          </a:p>
          <a:p>
            <a:pPr marL="914400" lvl="1" indent="-342900" algn="l" rtl="0">
              <a:lnSpc>
                <a:spcPct val="95000"/>
              </a:lnSpc>
              <a:spcBef>
                <a:spcPts val="0"/>
              </a:spcBef>
              <a:spcAft>
                <a:spcPts val="0"/>
              </a:spcAft>
              <a:buClr>
                <a:schemeClr val="dk1"/>
              </a:buClr>
              <a:buSzPts val="1800"/>
              <a:buChar char="○"/>
            </a:pPr>
            <a:r>
              <a:rPr lang="en-US" sz="1800">
                <a:solidFill>
                  <a:schemeClr val="dk1"/>
                </a:solidFill>
              </a:rPr>
              <a:t>Learning rate: 0.5</a:t>
            </a: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0" lvl="0" indent="0" algn="l" rtl="0">
              <a:lnSpc>
                <a:spcPct val="95000"/>
              </a:lnSpc>
              <a:spcBef>
                <a:spcPts val="600"/>
              </a:spcBef>
              <a:spcAft>
                <a:spcPts val="0"/>
              </a:spcAft>
              <a:buNone/>
            </a:pPr>
            <a:r>
              <a:rPr lang="en-US" sz="1800" b="1">
                <a:solidFill>
                  <a:srgbClr val="0000FF"/>
                </a:solidFill>
              </a:rPr>
              <a:t>Encode</a:t>
            </a:r>
            <a:r>
              <a:rPr lang="en-US" sz="1800" b="1">
                <a:solidFill>
                  <a:schemeClr val="dk1"/>
                </a:solidFill>
              </a:rPr>
              <a:t>:</a:t>
            </a:r>
            <a:r>
              <a:rPr lang="en-US" sz="1800">
                <a:solidFill>
                  <a:schemeClr val="dk1"/>
                </a:solidFill>
              </a:rPr>
              <a:t> (1,256,256) →(16,32,32)</a:t>
            </a:r>
            <a:endParaRPr sz="1800">
              <a:solidFill>
                <a:schemeClr val="dk1"/>
              </a:solidFill>
            </a:endParaRPr>
          </a:p>
          <a:p>
            <a:pPr marL="0" lvl="0" indent="0" algn="l" rtl="0">
              <a:lnSpc>
                <a:spcPct val="95000"/>
              </a:lnSpc>
              <a:spcBef>
                <a:spcPts val="600"/>
              </a:spcBef>
              <a:spcAft>
                <a:spcPts val="0"/>
              </a:spcAft>
              <a:buNone/>
            </a:pPr>
            <a:r>
              <a:rPr lang="en-US" sz="1800" b="1">
                <a:solidFill>
                  <a:srgbClr val="FF00FF"/>
                </a:solidFill>
              </a:rPr>
              <a:t>Latent</a:t>
            </a:r>
            <a:r>
              <a:rPr lang="en-US" sz="1800">
                <a:solidFill>
                  <a:schemeClr val="dk1"/>
                </a:solidFill>
              </a:rPr>
              <a:t>: (16,32,32) → (K) → (16,32,32)</a:t>
            </a:r>
            <a:endParaRPr sz="1800">
              <a:solidFill>
                <a:schemeClr val="dk1"/>
              </a:solidFill>
            </a:endParaRPr>
          </a:p>
          <a:p>
            <a:pPr marL="0" lvl="0" indent="0" algn="l" rtl="0">
              <a:lnSpc>
                <a:spcPct val="95000"/>
              </a:lnSpc>
              <a:spcBef>
                <a:spcPts val="600"/>
              </a:spcBef>
              <a:spcAft>
                <a:spcPts val="0"/>
              </a:spcAft>
              <a:buNone/>
            </a:pPr>
            <a:r>
              <a:rPr lang="en-US" sz="1800" b="1">
                <a:solidFill>
                  <a:srgbClr val="00FF00"/>
                </a:solidFill>
              </a:rPr>
              <a:t>Decode</a:t>
            </a:r>
            <a:r>
              <a:rPr lang="en-US" sz="1800">
                <a:solidFill>
                  <a:schemeClr val="dk1"/>
                </a:solidFill>
              </a:rPr>
              <a:t>: (1,256,256) → (16,32,32)</a:t>
            </a:r>
            <a:endParaRPr sz="1800">
              <a:solidFill>
                <a:schemeClr val="dk1"/>
              </a:solidFill>
            </a:endParaRPr>
          </a:p>
          <a:p>
            <a:pPr marL="0" lvl="0" indent="0" algn="l" rtl="0">
              <a:lnSpc>
                <a:spcPct val="95000"/>
              </a:lnSpc>
              <a:spcBef>
                <a:spcPts val="600"/>
              </a:spcBef>
              <a:spcAft>
                <a:spcPts val="0"/>
              </a:spcAft>
              <a:buNone/>
            </a:pPr>
            <a:endParaRPr sz="1800">
              <a:solidFill>
                <a:schemeClr val="dk1"/>
              </a:solidFill>
            </a:endParaRPr>
          </a:p>
          <a:p>
            <a:pPr marL="0" lvl="0" indent="0" algn="l" rtl="0">
              <a:lnSpc>
                <a:spcPct val="95000"/>
              </a:lnSpc>
              <a:spcBef>
                <a:spcPts val="600"/>
              </a:spcBef>
              <a:spcAft>
                <a:spcPts val="0"/>
              </a:spcAft>
              <a:buNone/>
            </a:pP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0" lvl="0" indent="0" algn="l" rtl="0">
              <a:lnSpc>
                <a:spcPct val="95000"/>
              </a:lnSpc>
              <a:spcBef>
                <a:spcPts val="600"/>
              </a:spcBef>
              <a:spcAft>
                <a:spcPts val="0"/>
              </a:spcAft>
              <a:buNone/>
            </a:pPr>
            <a:endParaRPr sz="1800">
              <a:solidFill>
                <a:schemeClr val="dk1"/>
              </a:solidFill>
            </a:endParaRPr>
          </a:p>
          <a:p>
            <a:pPr marL="0" lvl="0" indent="0" algn="l" rtl="0">
              <a:lnSpc>
                <a:spcPct val="95000"/>
              </a:lnSpc>
              <a:spcBef>
                <a:spcPts val="600"/>
              </a:spcBef>
              <a:spcAft>
                <a:spcPts val="0"/>
              </a:spcAft>
              <a:buNone/>
            </a:pPr>
            <a:endParaRPr sz="1800">
              <a:solidFill>
                <a:schemeClr val="dk1"/>
              </a:solidFill>
            </a:endParaRPr>
          </a:p>
          <a:p>
            <a:pPr marL="0" lvl="0" indent="0" algn="l" rtl="0">
              <a:lnSpc>
                <a:spcPct val="115000"/>
              </a:lnSpc>
              <a:spcBef>
                <a:spcPts val="600"/>
              </a:spcBef>
              <a:spcAft>
                <a:spcPts val="0"/>
              </a:spcAft>
              <a:buNone/>
            </a:pPr>
            <a:endParaRPr sz="1800"/>
          </a:p>
        </p:txBody>
      </p:sp>
      <p:sp>
        <p:nvSpPr>
          <p:cNvPr id="225" name="Google Shape;225;p27"/>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14</a:t>
            </a:fld>
            <a:endParaRPr sz="1000">
              <a:solidFill>
                <a:schemeClr val="lt1"/>
              </a:solidFill>
            </a:endParaRPr>
          </a:p>
        </p:txBody>
      </p:sp>
      <p:sp>
        <p:nvSpPr>
          <p:cNvPr id="226" name="Google Shape;226;p27"/>
          <p:cNvSpPr txBox="1"/>
          <p:nvPr/>
        </p:nvSpPr>
        <p:spPr>
          <a:xfrm>
            <a:off x="4720265" y="4036200"/>
            <a:ext cx="417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Fig 11. CNN Layers </a:t>
            </a:r>
            <a:endParaRPr i="1"/>
          </a:p>
        </p:txBody>
      </p:sp>
      <p:pic>
        <p:nvPicPr>
          <p:cNvPr id="227" name="Google Shape;227;p27"/>
          <p:cNvPicPr preferRelativeResize="0"/>
          <p:nvPr/>
        </p:nvPicPr>
        <p:blipFill>
          <a:blip r:embed="rId4">
            <a:alphaModFix/>
          </a:blip>
          <a:stretch>
            <a:fillRect/>
          </a:stretch>
        </p:blipFill>
        <p:spPr>
          <a:xfrm>
            <a:off x="4679350" y="1001573"/>
            <a:ext cx="4259924" cy="2903402"/>
          </a:xfrm>
          <a:prstGeom prst="rect">
            <a:avLst/>
          </a:prstGeom>
          <a:noFill/>
          <a:ln>
            <a:noFill/>
          </a:ln>
        </p:spPr>
      </p:pic>
      <p:sp>
        <p:nvSpPr>
          <p:cNvPr id="228" name="Google Shape;228;p27"/>
          <p:cNvSpPr/>
          <p:nvPr/>
        </p:nvSpPr>
        <p:spPr>
          <a:xfrm>
            <a:off x="4784275" y="1420575"/>
            <a:ext cx="2735100" cy="9306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4784275" y="2351175"/>
            <a:ext cx="2735100" cy="5226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4784275" y="2873775"/>
            <a:ext cx="2735100" cy="93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pSp>
        <p:nvGrpSpPr>
          <p:cNvPr id="235" name="Google Shape;235;p28"/>
          <p:cNvGrpSpPr/>
          <p:nvPr/>
        </p:nvGrpSpPr>
        <p:grpSpPr>
          <a:xfrm>
            <a:off x="-150" y="4761900"/>
            <a:ext cx="9144000" cy="381600"/>
            <a:chOff x="-150" y="4761900"/>
            <a:chExt cx="9144000" cy="381600"/>
          </a:xfrm>
        </p:grpSpPr>
        <p:sp>
          <p:nvSpPr>
            <p:cNvPr id="236" name="Google Shape;236;p28"/>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7" name="Google Shape;237;p28"/>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238" name="Google Shape;238;p28"/>
          <p:cNvSpPr txBox="1">
            <a:spLocks noGrp="1"/>
          </p:cNvSpPr>
          <p:nvPr>
            <p:ph type="title"/>
          </p:nvPr>
        </p:nvSpPr>
        <p:spPr>
          <a:xfrm>
            <a:off x="247675" y="66600"/>
            <a:ext cx="8691600" cy="692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4400"/>
              <a:buFont typeface="DecoType Naskh"/>
              <a:buNone/>
            </a:pPr>
            <a:r>
              <a:rPr lang="en-US" sz="3000"/>
              <a:t>SAE with Wavelets</a:t>
            </a:r>
            <a:endParaRPr sz="3000"/>
          </a:p>
        </p:txBody>
      </p:sp>
      <p:sp>
        <p:nvSpPr>
          <p:cNvPr id="239" name="Google Shape;239;p28"/>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15</a:t>
            </a:fld>
            <a:endParaRPr sz="1000">
              <a:solidFill>
                <a:schemeClr val="lt1"/>
              </a:solidFill>
            </a:endParaRPr>
          </a:p>
        </p:txBody>
      </p:sp>
      <p:sp>
        <p:nvSpPr>
          <p:cNvPr id="240" name="Google Shape;240;p28"/>
          <p:cNvSpPr txBox="1"/>
          <p:nvPr/>
        </p:nvSpPr>
        <p:spPr>
          <a:xfrm>
            <a:off x="2651403" y="3691825"/>
            <a:ext cx="417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Fig 12. CNN reconstruction </a:t>
            </a:r>
            <a:endParaRPr i="1"/>
          </a:p>
        </p:txBody>
      </p:sp>
      <p:pic>
        <p:nvPicPr>
          <p:cNvPr id="241" name="Google Shape;241;p28"/>
          <p:cNvPicPr preferRelativeResize="0"/>
          <p:nvPr/>
        </p:nvPicPr>
        <p:blipFill>
          <a:blip r:embed="rId4">
            <a:alphaModFix/>
          </a:blip>
          <a:stretch>
            <a:fillRect/>
          </a:stretch>
        </p:blipFill>
        <p:spPr>
          <a:xfrm>
            <a:off x="2128075" y="1437500"/>
            <a:ext cx="5224750" cy="1885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grpSp>
        <p:nvGrpSpPr>
          <p:cNvPr id="246" name="Google Shape;246;p29"/>
          <p:cNvGrpSpPr/>
          <p:nvPr/>
        </p:nvGrpSpPr>
        <p:grpSpPr>
          <a:xfrm>
            <a:off x="-150" y="4761900"/>
            <a:ext cx="9144000" cy="381600"/>
            <a:chOff x="-150" y="4761900"/>
            <a:chExt cx="9144000" cy="381600"/>
          </a:xfrm>
        </p:grpSpPr>
        <p:sp>
          <p:nvSpPr>
            <p:cNvPr id="247" name="Google Shape;247;p29"/>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 name="Google Shape;248;p29"/>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249" name="Google Shape;249;p29"/>
          <p:cNvSpPr txBox="1">
            <a:spLocks noGrp="1"/>
          </p:cNvSpPr>
          <p:nvPr>
            <p:ph type="title"/>
          </p:nvPr>
        </p:nvSpPr>
        <p:spPr>
          <a:xfrm>
            <a:off x="247675" y="66600"/>
            <a:ext cx="8691600" cy="692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4400"/>
              <a:buFont typeface="DecoType Naskh"/>
              <a:buNone/>
            </a:pPr>
            <a:r>
              <a:rPr lang="en-US" sz="3000"/>
              <a:t>Back to basics</a:t>
            </a:r>
            <a:endParaRPr sz="3000"/>
          </a:p>
        </p:txBody>
      </p:sp>
      <p:sp>
        <p:nvSpPr>
          <p:cNvPr id="250" name="Google Shape;250;p29"/>
          <p:cNvSpPr txBox="1"/>
          <p:nvPr/>
        </p:nvSpPr>
        <p:spPr>
          <a:xfrm>
            <a:off x="309725" y="831750"/>
            <a:ext cx="8179200" cy="1233900"/>
          </a:xfrm>
          <a:prstGeom prst="rect">
            <a:avLst/>
          </a:prstGeom>
          <a:noFill/>
          <a:ln>
            <a:noFill/>
          </a:ln>
        </p:spPr>
        <p:txBody>
          <a:bodyPr spcFirstLastPara="1" wrap="square" lIns="91425" tIns="91425" rIns="91425" bIns="91425" anchor="t" anchorCtr="0">
            <a:noAutofit/>
          </a:bodyPr>
          <a:lstStyle/>
          <a:p>
            <a:pPr marL="457200" lvl="0" indent="-342900" algn="l" rtl="0">
              <a:lnSpc>
                <a:spcPct val="95000"/>
              </a:lnSpc>
              <a:spcBef>
                <a:spcPts val="0"/>
              </a:spcBef>
              <a:spcAft>
                <a:spcPts val="0"/>
              </a:spcAft>
              <a:buClr>
                <a:schemeClr val="dk1"/>
              </a:buClr>
              <a:buSzPts val="1800"/>
              <a:buChar char="●"/>
            </a:pPr>
            <a:r>
              <a:rPr lang="en-US" sz="1800">
                <a:solidFill>
                  <a:schemeClr val="dk1"/>
                </a:solidFill>
              </a:rPr>
              <a:t>Maybe the wavelet features for a SAE was a bad idea</a:t>
            </a: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a:solidFill>
                  <a:schemeClr val="dk1"/>
                </a:solidFill>
              </a:rPr>
              <a:t>What about just passing the regular images through?</a:t>
            </a:r>
            <a:endParaRPr sz="1800">
              <a:solidFill>
                <a:schemeClr val="dk1"/>
              </a:solidFill>
            </a:endParaRPr>
          </a:p>
          <a:p>
            <a:pPr marL="0" lvl="0" indent="0" algn="l" rtl="0">
              <a:lnSpc>
                <a:spcPct val="95000"/>
              </a:lnSpc>
              <a:spcBef>
                <a:spcPts val="600"/>
              </a:spcBef>
              <a:spcAft>
                <a:spcPts val="0"/>
              </a:spcAft>
              <a:buNone/>
            </a:pPr>
            <a:endParaRPr sz="1800">
              <a:solidFill>
                <a:schemeClr val="dk1"/>
              </a:solidFill>
            </a:endParaRPr>
          </a:p>
          <a:p>
            <a:pPr marL="0" lvl="0" indent="0" algn="l" rtl="0">
              <a:lnSpc>
                <a:spcPct val="95000"/>
              </a:lnSpc>
              <a:spcBef>
                <a:spcPts val="600"/>
              </a:spcBef>
              <a:spcAft>
                <a:spcPts val="0"/>
              </a:spcAft>
              <a:buNone/>
            </a:pPr>
            <a:endParaRPr sz="1800">
              <a:solidFill>
                <a:schemeClr val="dk1"/>
              </a:solidFill>
            </a:endParaRPr>
          </a:p>
          <a:p>
            <a:pPr marL="0" lvl="0" indent="0" algn="l" rtl="0">
              <a:lnSpc>
                <a:spcPct val="115000"/>
              </a:lnSpc>
              <a:spcBef>
                <a:spcPts val="600"/>
              </a:spcBef>
              <a:spcAft>
                <a:spcPts val="0"/>
              </a:spcAft>
              <a:buNone/>
            </a:pPr>
            <a:endParaRPr sz="1800"/>
          </a:p>
        </p:txBody>
      </p:sp>
      <p:sp>
        <p:nvSpPr>
          <p:cNvPr id="251" name="Google Shape;251;p29"/>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16</a:t>
            </a:fld>
            <a:endParaRPr sz="1000">
              <a:solidFill>
                <a:schemeClr val="lt1"/>
              </a:solidFill>
            </a:endParaRPr>
          </a:p>
        </p:txBody>
      </p:sp>
      <p:sp>
        <p:nvSpPr>
          <p:cNvPr id="252" name="Google Shape;252;p29"/>
          <p:cNvSpPr txBox="1"/>
          <p:nvPr/>
        </p:nvSpPr>
        <p:spPr>
          <a:xfrm>
            <a:off x="2357475" y="4200413"/>
            <a:ext cx="4900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Fig 13. Proposed Hybrid wavelet - deep learning model </a:t>
            </a:r>
            <a:endParaRPr i="1"/>
          </a:p>
        </p:txBody>
      </p:sp>
      <p:pic>
        <p:nvPicPr>
          <p:cNvPr id="253" name="Google Shape;253;p29"/>
          <p:cNvPicPr preferRelativeResize="0"/>
          <p:nvPr/>
        </p:nvPicPr>
        <p:blipFill>
          <a:blip r:embed="rId4">
            <a:alphaModFix/>
          </a:blip>
          <a:stretch>
            <a:fillRect/>
          </a:stretch>
        </p:blipFill>
        <p:spPr>
          <a:xfrm>
            <a:off x="382450" y="2340300"/>
            <a:ext cx="8179201" cy="1686513"/>
          </a:xfrm>
          <a:prstGeom prst="rect">
            <a:avLst/>
          </a:prstGeom>
          <a:noFill/>
          <a:ln>
            <a:noFill/>
          </a:ln>
        </p:spPr>
      </p:pic>
      <p:sp>
        <p:nvSpPr>
          <p:cNvPr id="254" name="Google Shape;254;p29"/>
          <p:cNvSpPr/>
          <p:nvPr/>
        </p:nvSpPr>
        <p:spPr>
          <a:xfrm>
            <a:off x="2204375" y="2571750"/>
            <a:ext cx="939000" cy="987900"/>
          </a:xfrm>
          <a:prstGeom prst="mathMultiply">
            <a:avLst>
              <a:gd name="adj1" fmla="val 2352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254850" y="2571750"/>
            <a:ext cx="939000" cy="987900"/>
          </a:xfrm>
          <a:prstGeom prst="mathMultiply">
            <a:avLst>
              <a:gd name="adj1" fmla="val 2352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5872875" y="2571750"/>
            <a:ext cx="939000" cy="987900"/>
          </a:xfrm>
          <a:prstGeom prst="mathMultiply">
            <a:avLst>
              <a:gd name="adj1" fmla="val 2352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pSp>
        <p:nvGrpSpPr>
          <p:cNvPr id="261" name="Google Shape;261;p30"/>
          <p:cNvGrpSpPr/>
          <p:nvPr/>
        </p:nvGrpSpPr>
        <p:grpSpPr>
          <a:xfrm>
            <a:off x="-150" y="4761900"/>
            <a:ext cx="9144000" cy="381600"/>
            <a:chOff x="-150" y="4761900"/>
            <a:chExt cx="9144000" cy="381600"/>
          </a:xfrm>
        </p:grpSpPr>
        <p:sp>
          <p:nvSpPr>
            <p:cNvPr id="262" name="Google Shape;262;p30"/>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3" name="Google Shape;263;p30"/>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264" name="Google Shape;264;p30"/>
          <p:cNvSpPr txBox="1">
            <a:spLocks noGrp="1"/>
          </p:cNvSpPr>
          <p:nvPr>
            <p:ph type="title"/>
          </p:nvPr>
        </p:nvSpPr>
        <p:spPr>
          <a:xfrm>
            <a:off x="247675" y="66600"/>
            <a:ext cx="8691600" cy="692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4400"/>
              <a:buFont typeface="DecoType Naskh"/>
              <a:buNone/>
            </a:pPr>
            <a:r>
              <a:rPr lang="en-US" sz="3000"/>
              <a:t>How Low Can We Go?</a:t>
            </a:r>
            <a:endParaRPr sz="3000"/>
          </a:p>
        </p:txBody>
      </p:sp>
      <p:sp>
        <p:nvSpPr>
          <p:cNvPr id="265" name="Google Shape;265;p30"/>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17</a:t>
            </a:fld>
            <a:endParaRPr sz="1000">
              <a:solidFill>
                <a:schemeClr val="lt1"/>
              </a:solidFill>
            </a:endParaRPr>
          </a:p>
        </p:txBody>
      </p:sp>
      <p:pic>
        <p:nvPicPr>
          <p:cNvPr id="266" name="Google Shape;266;p30"/>
          <p:cNvPicPr preferRelativeResize="0"/>
          <p:nvPr/>
        </p:nvPicPr>
        <p:blipFill>
          <a:blip r:embed="rId4">
            <a:alphaModFix/>
          </a:blip>
          <a:stretch>
            <a:fillRect/>
          </a:stretch>
        </p:blipFill>
        <p:spPr>
          <a:xfrm>
            <a:off x="2402725" y="1366825"/>
            <a:ext cx="4381500" cy="2409825"/>
          </a:xfrm>
          <a:prstGeom prst="rect">
            <a:avLst/>
          </a:prstGeom>
          <a:noFill/>
          <a:ln>
            <a:noFill/>
          </a:ln>
        </p:spPr>
      </p:pic>
      <p:sp>
        <p:nvSpPr>
          <p:cNvPr id="267" name="Google Shape;267;p30"/>
          <p:cNvSpPr txBox="1"/>
          <p:nvPr/>
        </p:nvSpPr>
        <p:spPr>
          <a:xfrm>
            <a:off x="2504428" y="3946500"/>
            <a:ext cx="417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K = 16*33*33</a:t>
            </a:r>
            <a:endParaRPr i="1"/>
          </a:p>
        </p:txBody>
      </p:sp>
      <p:sp>
        <p:nvSpPr>
          <p:cNvPr id="268" name="Google Shape;268;p30"/>
          <p:cNvSpPr txBox="1"/>
          <p:nvPr/>
        </p:nvSpPr>
        <p:spPr>
          <a:xfrm>
            <a:off x="6722701" y="2397075"/>
            <a:ext cx="2421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Required Memory</a:t>
            </a:r>
            <a:endParaRPr i="1"/>
          </a:p>
          <a:p>
            <a:pPr marL="0" lvl="0" indent="0" algn="ctr" rtl="0">
              <a:spcBef>
                <a:spcPts val="0"/>
              </a:spcBef>
              <a:spcAft>
                <a:spcPts val="0"/>
              </a:spcAft>
              <a:buNone/>
            </a:pPr>
            <a:r>
              <a:rPr lang="en-US" i="1"/>
              <a:t>1089*32 = </a:t>
            </a:r>
            <a:r>
              <a:rPr lang="en-US" b="1" i="1"/>
              <a:t>69.7 KB</a:t>
            </a:r>
            <a:endParaRPr b="1"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grpSp>
        <p:nvGrpSpPr>
          <p:cNvPr id="273" name="Google Shape;273;p31"/>
          <p:cNvGrpSpPr/>
          <p:nvPr/>
        </p:nvGrpSpPr>
        <p:grpSpPr>
          <a:xfrm>
            <a:off x="-150" y="4761900"/>
            <a:ext cx="9144000" cy="381600"/>
            <a:chOff x="-150" y="4761900"/>
            <a:chExt cx="9144000" cy="381600"/>
          </a:xfrm>
        </p:grpSpPr>
        <p:sp>
          <p:nvSpPr>
            <p:cNvPr id="274" name="Google Shape;274;p31"/>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5" name="Google Shape;275;p31"/>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276" name="Google Shape;276;p31"/>
          <p:cNvSpPr txBox="1">
            <a:spLocks noGrp="1"/>
          </p:cNvSpPr>
          <p:nvPr>
            <p:ph type="title"/>
          </p:nvPr>
        </p:nvSpPr>
        <p:spPr>
          <a:xfrm>
            <a:off x="247675" y="66600"/>
            <a:ext cx="8691600" cy="692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4400"/>
              <a:buFont typeface="DecoType Naskh"/>
              <a:buNone/>
            </a:pPr>
            <a:r>
              <a:rPr lang="en-US" sz="3000"/>
              <a:t>How Low Can We Go?</a:t>
            </a:r>
            <a:endParaRPr sz="3000"/>
          </a:p>
        </p:txBody>
      </p:sp>
      <p:sp>
        <p:nvSpPr>
          <p:cNvPr id="277" name="Google Shape;277;p31"/>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18</a:t>
            </a:fld>
            <a:endParaRPr sz="1000">
              <a:solidFill>
                <a:schemeClr val="lt1"/>
              </a:solidFill>
            </a:endParaRPr>
          </a:p>
        </p:txBody>
      </p:sp>
      <p:pic>
        <p:nvPicPr>
          <p:cNvPr id="278" name="Google Shape;278;p31"/>
          <p:cNvPicPr preferRelativeResize="0"/>
          <p:nvPr/>
        </p:nvPicPr>
        <p:blipFill>
          <a:blip r:embed="rId4">
            <a:alphaModFix/>
          </a:blip>
          <a:stretch>
            <a:fillRect/>
          </a:stretch>
        </p:blipFill>
        <p:spPr>
          <a:xfrm>
            <a:off x="2402725" y="1366825"/>
            <a:ext cx="4381500" cy="2409825"/>
          </a:xfrm>
          <a:prstGeom prst="rect">
            <a:avLst/>
          </a:prstGeom>
          <a:noFill/>
          <a:ln>
            <a:noFill/>
          </a:ln>
        </p:spPr>
      </p:pic>
      <p:sp>
        <p:nvSpPr>
          <p:cNvPr id="279" name="Google Shape;279;p31"/>
          <p:cNvSpPr txBox="1"/>
          <p:nvPr/>
        </p:nvSpPr>
        <p:spPr>
          <a:xfrm>
            <a:off x="2504428" y="3946500"/>
            <a:ext cx="417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K = 12*33*33</a:t>
            </a:r>
            <a:endParaRPr i="1"/>
          </a:p>
        </p:txBody>
      </p:sp>
      <p:sp>
        <p:nvSpPr>
          <p:cNvPr id="280" name="Google Shape;280;p31"/>
          <p:cNvSpPr txBox="1"/>
          <p:nvPr/>
        </p:nvSpPr>
        <p:spPr>
          <a:xfrm>
            <a:off x="6722701" y="2397075"/>
            <a:ext cx="2421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Required Memory</a:t>
            </a:r>
            <a:endParaRPr i="1"/>
          </a:p>
          <a:p>
            <a:pPr marL="0" lvl="0" indent="0" algn="ctr" rtl="0">
              <a:spcBef>
                <a:spcPts val="0"/>
              </a:spcBef>
              <a:spcAft>
                <a:spcPts val="0"/>
              </a:spcAft>
              <a:buNone/>
            </a:pPr>
            <a:r>
              <a:rPr lang="en-US" i="1"/>
              <a:t>1089*32 = </a:t>
            </a:r>
            <a:r>
              <a:rPr lang="en-US" b="1" i="1"/>
              <a:t>52.3 KB</a:t>
            </a:r>
            <a:endParaRPr b="1" i="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grpSp>
        <p:nvGrpSpPr>
          <p:cNvPr id="285" name="Google Shape;285;p32"/>
          <p:cNvGrpSpPr/>
          <p:nvPr/>
        </p:nvGrpSpPr>
        <p:grpSpPr>
          <a:xfrm>
            <a:off x="-150" y="4761900"/>
            <a:ext cx="9144000" cy="381600"/>
            <a:chOff x="-150" y="4761900"/>
            <a:chExt cx="9144000" cy="381600"/>
          </a:xfrm>
        </p:grpSpPr>
        <p:sp>
          <p:nvSpPr>
            <p:cNvPr id="286" name="Google Shape;286;p32"/>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7" name="Google Shape;287;p32"/>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288" name="Google Shape;288;p32"/>
          <p:cNvSpPr txBox="1">
            <a:spLocks noGrp="1"/>
          </p:cNvSpPr>
          <p:nvPr>
            <p:ph type="title"/>
          </p:nvPr>
        </p:nvSpPr>
        <p:spPr>
          <a:xfrm>
            <a:off x="247675" y="66600"/>
            <a:ext cx="8691600" cy="692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4400"/>
              <a:buFont typeface="DecoType Naskh"/>
              <a:buNone/>
            </a:pPr>
            <a:r>
              <a:rPr lang="en-US" sz="3000"/>
              <a:t>How Low Can We Go?</a:t>
            </a:r>
            <a:endParaRPr sz="3000"/>
          </a:p>
        </p:txBody>
      </p:sp>
      <p:sp>
        <p:nvSpPr>
          <p:cNvPr id="289" name="Google Shape;289;p32"/>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19</a:t>
            </a:fld>
            <a:endParaRPr sz="1000">
              <a:solidFill>
                <a:schemeClr val="lt1"/>
              </a:solidFill>
            </a:endParaRPr>
          </a:p>
        </p:txBody>
      </p:sp>
      <p:pic>
        <p:nvPicPr>
          <p:cNvPr id="290" name="Google Shape;290;p32"/>
          <p:cNvPicPr preferRelativeResize="0"/>
          <p:nvPr/>
        </p:nvPicPr>
        <p:blipFill>
          <a:blip r:embed="rId4">
            <a:alphaModFix/>
          </a:blip>
          <a:stretch>
            <a:fillRect/>
          </a:stretch>
        </p:blipFill>
        <p:spPr>
          <a:xfrm>
            <a:off x="2402725" y="1366838"/>
            <a:ext cx="4381500" cy="2409825"/>
          </a:xfrm>
          <a:prstGeom prst="rect">
            <a:avLst/>
          </a:prstGeom>
          <a:noFill/>
          <a:ln>
            <a:noFill/>
          </a:ln>
        </p:spPr>
      </p:pic>
      <p:sp>
        <p:nvSpPr>
          <p:cNvPr id="291" name="Google Shape;291;p32"/>
          <p:cNvSpPr txBox="1"/>
          <p:nvPr/>
        </p:nvSpPr>
        <p:spPr>
          <a:xfrm>
            <a:off x="2504428" y="3946500"/>
            <a:ext cx="417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K = 8*33*33</a:t>
            </a:r>
            <a:endParaRPr i="1"/>
          </a:p>
        </p:txBody>
      </p:sp>
      <p:sp>
        <p:nvSpPr>
          <p:cNvPr id="292" name="Google Shape;292;p32"/>
          <p:cNvSpPr txBox="1"/>
          <p:nvPr/>
        </p:nvSpPr>
        <p:spPr>
          <a:xfrm>
            <a:off x="6722701" y="2397075"/>
            <a:ext cx="2421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Required Memory</a:t>
            </a:r>
            <a:endParaRPr i="1"/>
          </a:p>
          <a:p>
            <a:pPr marL="0" lvl="0" indent="0" algn="ctr" rtl="0">
              <a:spcBef>
                <a:spcPts val="0"/>
              </a:spcBef>
              <a:spcAft>
                <a:spcPts val="0"/>
              </a:spcAft>
              <a:buNone/>
            </a:pPr>
            <a:r>
              <a:rPr lang="en-US" i="1"/>
              <a:t>1089*32 = </a:t>
            </a:r>
            <a:r>
              <a:rPr lang="en-US" b="1" i="1"/>
              <a:t>34.8 KB</a:t>
            </a:r>
            <a:endParaRPr b="1" i="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grpSp>
        <p:nvGrpSpPr>
          <p:cNvPr id="76" name="Google Shape;76;p15"/>
          <p:cNvGrpSpPr/>
          <p:nvPr/>
        </p:nvGrpSpPr>
        <p:grpSpPr>
          <a:xfrm>
            <a:off x="-150" y="4761900"/>
            <a:ext cx="9144000" cy="381600"/>
            <a:chOff x="-150" y="4761900"/>
            <a:chExt cx="9144000" cy="381600"/>
          </a:xfrm>
        </p:grpSpPr>
        <p:sp>
          <p:nvSpPr>
            <p:cNvPr id="77" name="Google Shape;77;p15"/>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15"/>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79" name="Google Shape;79;p15"/>
          <p:cNvSpPr txBox="1">
            <a:spLocks noGrp="1"/>
          </p:cNvSpPr>
          <p:nvPr>
            <p:ph type="title"/>
          </p:nvPr>
        </p:nvSpPr>
        <p:spPr>
          <a:xfrm>
            <a:off x="247675" y="66600"/>
            <a:ext cx="4593600" cy="692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4400"/>
              <a:buFont typeface="DecoType Naskh"/>
              <a:buNone/>
            </a:pPr>
            <a:r>
              <a:rPr lang="en-US" sz="3000"/>
              <a:t>Project Overview</a:t>
            </a:r>
            <a:endParaRPr sz="3000"/>
          </a:p>
        </p:txBody>
      </p:sp>
      <p:sp>
        <p:nvSpPr>
          <p:cNvPr id="80" name="Google Shape;80;p15"/>
          <p:cNvSpPr txBox="1"/>
          <p:nvPr/>
        </p:nvSpPr>
        <p:spPr>
          <a:xfrm>
            <a:off x="247675" y="1150125"/>
            <a:ext cx="4525800" cy="3285600"/>
          </a:xfrm>
          <a:prstGeom prst="rect">
            <a:avLst/>
          </a:prstGeom>
          <a:noFill/>
          <a:ln>
            <a:noFill/>
          </a:ln>
        </p:spPr>
        <p:txBody>
          <a:bodyPr spcFirstLastPara="1" wrap="square" lIns="91425" tIns="91425" rIns="91425" bIns="91425" anchor="t" anchorCtr="0">
            <a:noAutofit/>
          </a:bodyPr>
          <a:lstStyle/>
          <a:p>
            <a:pPr marL="457200" lvl="0" indent="-342900" algn="l" rtl="0">
              <a:lnSpc>
                <a:spcPct val="95000"/>
              </a:lnSpc>
              <a:spcBef>
                <a:spcPts val="0"/>
              </a:spcBef>
              <a:spcAft>
                <a:spcPts val="0"/>
              </a:spcAft>
              <a:buClr>
                <a:schemeClr val="dk1"/>
              </a:buClr>
              <a:buSzPts val="1800"/>
              <a:buChar char="●"/>
            </a:pPr>
            <a:r>
              <a:rPr lang="en-US" sz="1800">
                <a:solidFill>
                  <a:schemeClr val="dk1"/>
                </a:solidFill>
              </a:rPr>
              <a:t>JPEG compression is optimized for general images</a:t>
            </a: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a:solidFill>
                  <a:schemeClr val="dk1"/>
                </a:solidFill>
              </a:rPr>
              <a:t>But what about images that share common features?</a:t>
            </a: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a:solidFill>
                  <a:schemeClr val="dk1"/>
                </a:solidFill>
              </a:rPr>
              <a:t>Maybe we want translation between image and embedding to be lossless</a:t>
            </a: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a:solidFill>
                  <a:schemeClr val="dk1"/>
                </a:solidFill>
              </a:rPr>
              <a:t>This project explores using wavelet features and deep learning models for MRI compression use cases</a:t>
            </a:r>
            <a:endParaRPr sz="1800">
              <a:solidFill>
                <a:schemeClr val="dk1"/>
              </a:solidFill>
            </a:endParaRPr>
          </a:p>
          <a:p>
            <a:pPr marL="0" lvl="0" indent="0" algn="l" rtl="0">
              <a:lnSpc>
                <a:spcPct val="115000"/>
              </a:lnSpc>
              <a:spcBef>
                <a:spcPts val="600"/>
              </a:spcBef>
              <a:spcAft>
                <a:spcPts val="0"/>
              </a:spcAft>
              <a:buNone/>
            </a:pPr>
            <a:endParaRPr sz="1800"/>
          </a:p>
        </p:txBody>
      </p:sp>
      <p:sp>
        <p:nvSpPr>
          <p:cNvPr id="81" name="Google Shape;81;p15"/>
          <p:cNvSpPr txBox="1"/>
          <p:nvPr/>
        </p:nvSpPr>
        <p:spPr>
          <a:xfrm>
            <a:off x="5256475" y="3444775"/>
            <a:ext cx="3479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Fig 1. JPEG compression [1] </a:t>
            </a:r>
            <a:endParaRPr i="1"/>
          </a:p>
        </p:txBody>
      </p:sp>
      <p:sp>
        <p:nvSpPr>
          <p:cNvPr id="82" name="Google Shape;82;p15"/>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2</a:t>
            </a:fld>
            <a:endParaRPr sz="1000">
              <a:solidFill>
                <a:schemeClr val="lt1"/>
              </a:solidFill>
            </a:endParaRPr>
          </a:p>
        </p:txBody>
      </p:sp>
      <p:pic>
        <p:nvPicPr>
          <p:cNvPr id="83" name="Google Shape;83;p15"/>
          <p:cNvPicPr preferRelativeResize="0"/>
          <p:nvPr/>
        </p:nvPicPr>
        <p:blipFill>
          <a:blip r:embed="rId4">
            <a:alphaModFix/>
          </a:blip>
          <a:stretch>
            <a:fillRect/>
          </a:stretch>
        </p:blipFill>
        <p:spPr>
          <a:xfrm>
            <a:off x="4903388" y="1398025"/>
            <a:ext cx="4065726" cy="188670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grpSp>
        <p:nvGrpSpPr>
          <p:cNvPr id="297" name="Google Shape;297;p33"/>
          <p:cNvGrpSpPr/>
          <p:nvPr/>
        </p:nvGrpSpPr>
        <p:grpSpPr>
          <a:xfrm>
            <a:off x="-150" y="4761900"/>
            <a:ext cx="9144000" cy="381600"/>
            <a:chOff x="-150" y="4761900"/>
            <a:chExt cx="9144000" cy="381600"/>
          </a:xfrm>
        </p:grpSpPr>
        <p:sp>
          <p:nvSpPr>
            <p:cNvPr id="298" name="Google Shape;298;p33"/>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9" name="Google Shape;299;p33"/>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300" name="Google Shape;300;p33"/>
          <p:cNvSpPr txBox="1">
            <a:spLocks noGrp="1"/>
          </p:cNvSpPr>
          <p:nvPr>
            <p:ph type="title"/>
          </p:nvPr>
        </p:nvSpPr>
        <p:spPr>
          <a:xfrm>
            <a:off x="247675" y="66600"/>
            <a:ext cx="8691600" cy="692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4400"/>
              <a:buFont typeface="DecoType Naskh"/>
              <a:buNone/>
            </a:pPr>
            <a:r>
              <a:rPr lang="en-US" sz="3000"/>
              <a:t>How Low Can We Go?</a:t>
            </a:r>
            <a:endParaRPr sz="3000"/>
          </a:p>
        </p:txBody>
      </p:sp>
      <p:sp>
        <p:nvSpPr>
          <p:cNvPr id="301" name="Google Shape;301;p33"/>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20</a:t>
            </a:fld>
            <a:endParaRPr sz="1000">
              <a:solidFill>
                <a:schemeClr val="lt1"/>
              </a:solidFill>
            </a:endParaRPr>
          </a:p>
        </p:txBody>
      </p:sp>
      <p:pic>
        <p:nvPicPr>
          <p:cNvPr id="302" name="Google Shape;302;p33"/>
          <p:cNvPicPr preferRelativeResize="0"/>
          <p:nvPr/>
        </p:nvPicPr>
        <p:blipFill>
          <a:blip r:embed="rId4">
            <a:alphaModFix/>
          </a:blip>
          <a:stretch>
            <a:fillRect/>
          </a:stretch>
        </p:blipFill>
        <p:spPr>
          <a:xfrm>
            <a:off x="2402725" y="1366838"/>
            <a:ext cx="4381500" cy="2409825"/>
          </a:xfrm>
          <a:prstGeom prst="rect">
            <a:avLst/>
          </a:prstGeom>
          <a:noFill/>
          <a:ln>
            <a:noFill/>
          </a:ln>
        </p:spPr>
      </p:pic>
      <p:sp>
        <p:nvSpPr>
          <p:cNvPr id="303" name="Google Shape;303;p33"/>
          <p:cNvSpPr txBox="1"/>
          <p:nvPr/>
        </p:nvSpPr>
        <p:spPr>
          <a:xfrm>
            <a:off x="2504428" y="3946500"/>
            <a:ext cx="417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K = 4*33*33</a:t>
            </a:r>
            <a:endParaRPr i="1"/>
          </a:p>
        </p:txBody>
      </p:sp>
      <p:sp>
        <p:nvSpPr>
          <p:cNvPr id="304" name="Google Shape;304;p33"/>
          <p:cNvSpPr txBox="1"/>
          <p:nvPr/>
        </p:nvSpPr>
        <p:spPr>
          <a:xfrm>
            <a:off x="6722701" y="2397075"/>
            <a:ext cx="2421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Required Memory</a:t>
            </a:r>
            <a:endParaRPr i="1"/>
          </a:p>
          <a:p>
            <a:pPr marL="0" lvl="0" indent="0" algn="ctr" rtl="0">
              <a:spcBef>
                <a:spcPts val="0"/>
              </a:spcBef>
              <a:spcAft>
                <a:spcPts val="0"/>
              </a:spcAft>
              <a:buNone/>
            </a:pPr>
            <a:r>
              <a:rPr lang="en-US" i="1"/>
              <a:t>1089*32 = </a:t>
            </a:r>
            <a:r>
              <a:rPr lang="en-US" b="1" i="1"/>
              <a:t>17.4 KB</a:t>
            </a:r>
            <a:endParaRPr b="1" i="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grpSp>
        <p:nvGrpSpPr>
          <p:cNvPr id="309" name="Google Shape;309;p34"/>
          <p:cNvGrpSpPr/>
          <p:nvPr/>
        </p:nvGrpSpPr>
        <p:grpSpPr>
          <a:xfrm>
            <a:off x="-150" y="4761900"/>
            <a:ext cx="9144000" cy="381600"/>
            <a:chOff x="-150" y="4761900"/>
            <a:chExt cx="9144000" cy="381600"/>
          </a:xfrm>
        </p:grpSpPr>
        <p:sp>
          <p:nvSpPr>
            <p:cNvPr id="310" name="Google Shape;310;p34"/>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1" name="Google Shape;311;p34"/>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312" name="Google Shape;312;p34"/>
          <p:cNvSpPr txBox="1">
            <a:spLocks noGrp="1"/>
          </p:cNvSpPr>
          <p:nvPr>
            <p:ph type="title"/>
          </p:nvPr>
        </p:nvSpPr>
        <p:spPr>
          <a:xfrm>
            <a:off x="247675" y="66600"/>
            <a:ext cx="8691600" cy="692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4400"/>
              <a:buFont typeface="DecoType Naskh"/>
              <a:buNone/>
            </a:pPr>
            <a:r>
              <a:rPr lang="en-US" sz="3000"/>
              <a:t>How Low Can We Go?</a:t>
            </a:r>
            <a:endParaRPr sz="3000"/>
          </a:p>
        </p:txBody>
      </p:sp>
      <p:sp>
        <p:nvSpPr>
          <p:cNvPr id="313" name="Google Shape;313;p34"/>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21</a:t>
            </a:fld>
            <a:endParaRPr sz="1000">
              <a:solidFill>
                <a:schemeClr val="lt1"/>
              </a:solidFill>
            </a:endParaRPr>
          </a:p>
        </p:txBody>
      </p:sp>
      <p:pic>
        <p:nvPicPr>
          <p:cNvPr id="314" name="Google Shape;314;p34"/>
          <p:cNvPicPr preferRelativeResize="0"/>
          <p:nvPr/>
        </p:nvPicPr>
        <p:blipFill>
          <a:blip r:embed="rId4">
            <a:alphaModFix/>
          </a:blip>
          <a:stretch>
            <a:fillRect/>
          </a:stretch>
        </p:blipFill>
        <p:spPr>
          <a:xfrm>
            <a:off x="2402725" y="1366825"/>
            <a:ext cx="4381500" cy="2409825"/>
          </a:xfrm>
          <a:prstGeom prst="rect">
            <a:avLst/>
          </a:prstGeom>
          <a:noFill/>
          <a:ln>
            <a:noFill/>
          </a:ln>
        </p:spPr>
      </p:pic>
      <p:sp>
        <p:nvSpPr>
          <p:cNvPr id="315" name="Google Shape;315;p34"/>
          <p:cNvSpPr txBox="1"/>
          <p:nvPr/>
        </p:nvSpPr>
        <p:spPr>
          <a:xfrm>
            <a:off x="2504428" y="3946500"/>
            <a:ext cx="417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K = 2*33*33</a:t>
            </a:r>
            <a:endParaRPr i="1"/>
          </a:p>
        </p:txBody>
      </p:sp>
      <p:sp>
        <p:nvSpPr>
          <p:cNvPr id="316" name="Google Shape;316;p34"/>
          <p:cNvSpPr txBox="1"/>
          <p:nvPr/>
        </p:nvSpPr>
        <p:spPr>
          <a:xfrm>
            <a:off x="6722701" y="2397075"/>
            <a:ext cx="2421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Required Memory</a:t>
            </a:r>
            <a:endParaRPr i="1"/>
          </a:p>
          <a:p>
            <a:pPr marL="0" lvl="0" indent="0" algn="ctr" rtl="0">
              <a:spcBef>
                <a:spcPts val="0"/>
              </a:spcBef>
              <a:spcAft>
                <a:spcPts val="0"/>
              </a:spcAft>
              <a:buNone/>
            </a:pPr>
            <a:r>
              <a:rPr lang="en-US" i="1"/>
              <a:t>1089*32 = </a:t>
            </a:r>
            <a:r>
              <a:rPr lang="en-US" b="1" i="1"/>
              <a:t>8.712 KB</a:t>
            </a:r>
            <a:endParaRPr b="1" i="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grpSp>
        <p:nvGrpSpPr>
          <p:cNvPr id="321" name="Google Shape;321;p35"/>
          <p:cNvGrpSpPr/>
          <p:nvPr/>
        </p:nvGrpSpPr>
        <p:grpSpPr>
          <a:xfrm>
            <a:off x="-150" y="4761900"/>
            <a:ext cx="9144000" cy="381600"/>
            <a:chOff x="-150" y="4761900"/>
            <a:chExt cx="9144000" cy="381600"/>
          </a:xfrm>
        </p:grpSpPr>
        <p:sp>
          <p:nvSpPr>
            <p:cNvPr id="322" name="Google Shape;322;p35"/>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3" name="Google Shape;323;p35"/>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324" name="Google Shape;324;p35"/>
          <p:cNvSpPr txBox="1">
            <a:spLocks noGrp="1"/>
          </p:cNvSpPr>
          <p:nvPr>
            <p:ph type="title"/>
          </p:nvPr>
        </p:nvSpPr>
        <p:spPr>
          <a:xfrm>
            <a:off x="247675" y="66600"/>
            <a:ext cx="8691600" cy="692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4400"/>
              <a:buFont typeface="DecoType Naskh"/>
              <a:buNone/>
            </a:pPr>
            <a:r>
              <a:rPr lang="en-US" sz="3000"/>
              <a:t>How Low Can We Go?</a:t>
            </a:r>
            <a:endParaRPr sz="3000"/>
          </a:p>
        </p:txBody>
      </p:sp>
      <p:sp>
        <p:nvSpPr>
          <p:cNvPr id="325" name="Google Shape;325;p35"/>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22</a:t>
            </a:fld>
            <a:endParaRPr sz="1000">
              <a:solidFill>
                <a:schemeClr val="lt1"/>
              </a:solidFill>
            </a:endParaRPr>
          </a:p>
        </p:txBody>
      </p:sp>
      <p:pic>
        <p:nvPicPr>
          <p:cNvPr id="326" name="Google Shape;326;p35"/>
          <p:cNvPicPr preferRelativeResize="0"/>
          <p:nvPr/>
        </p:nvPicPr>
        <p:blipFill>
          <a:blip r:embed="rId4">
            <a:alphaModFix/>
          </a:blip>
          <a:stretch>
            <a:fillRect/>
          </a:stretch>
        </p:blipFill>
        <p:spPr>
          <a:xfrm>
            <a:off x="2402725" y="1366838"/>
            <a:ext cx="4381500" cy="2409825"/>
          </a:xfrm>
          <a:prstGeom prst="rect">
            <a:avLst/>
          </a:prstGeom>
          <a:noFill/>
          <a:ln>
            <a:noFill/>
          </a:ln>
        </p:spPr>
      </p:pic>
      <p:sp>
        <p:nvSpPr>
          <p:cNvPr id="327" name="Google Shape;327;p35"/>
          <p:cNvSpPr txBox="1"/>
          <p:nvPr/>
        </p:nvSpPr>
        <p:spPr>
          <a:xfrm>
            <a:off x="2504428" y="3946500"/>
            <a:ext cx="417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K = 1*33*33</a:t>
            </a:r>
            <a:endParaRPr i="1"/>
          </a:p>
        </p:txBody>
      </p:sp>
      <p:sp>
        <p:nvSpPr>
          <p:cNvPr id="328" name="Google Shape;328;p35"/>
          <p:cNvSpPr txBox="1"/>
          <p:nvPr/>
        </p:nvSpPr>
        <p:spPr>
          <a:xfrm>
            <a:off x="6722701" y="2397075"/>
            <a:ext cx="2421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Required Memory</a:t>
            </a:r>
            <a:endParaRPr i="1"/>
          </a:p>
          <a:p>
            <a:pPr marL="0" lvl="0" indent="0" algn="ctr" rtl="0">
              <a:spcBef>
                <a:spcPts val="0"/>
              </a:spcBef>
              <a:spcAft>
                <a:spcPts val="0"/>
              </a:spcAft>
              <a:buNone/>
            </a:pPr>
            <a:r>
              <a:rPr lang="en-US" i="1"/>
              <a:t>1089*32 = </a:t>
            </a:r>
            <a:r>
              <a:rPr lang="en-US" b="1" i="1"/>
              <a:t>4.356 KB</a:t>
            </a:r>
            <a:endParaRPr b="1" i="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grpSp>
        <p:nvGrpSpPr>
          <p:cNvPr id="333" name="Google Shape;333;p36"/>
          <p:cNvGrpSpPr/>
          <p:nvPr/>
        </p:nvGrpSpPr>
        <p:grpSpPr>
          <a:xfrm>
            <a:off x="-150" y="4761900"/>
            <a:ext cx="9144000" cy="381600"/>
            <a:chOff x="-150" y="4761900"/>
            <a:chExt cx="9144000" cy="381600"/>
          </a:xfrm>
        </p:grpSpPr>
        <p:sp>
          <p:nvSpPr>
            <p:cNvPr id="334" name="Google Shape;334;p36"/>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5" name="Google Shape;335;p36"/>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336" name="Google Shape;336;p36"/>
          <p:cNvSpPr txBox="1">
            <a:spLocks noGrp="1"/>
          </p:cNvSpPr>
          <p:nvPr>
            <p:ph type="title"/>
          </p:nvPr>
        </p:nvSpPr>
        <p:spPr>
          <a:xfrm>
            <a:off x="247675" y="66600"/>
            <a:ext cx="8691600" cy="692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4400"/>
              <a:buFont typeface="DecoType Naskh"/>
              <a:buNone/>
            </a:pPr>
            <a:r>
              <a:rPr lang="en-US" sz="3000"/>
              <a:t>How Low Can We Go?</a:t>
            </a:r>
            <a:endParaRPr sz="3000"/>
          </a:p>
        </p:txBody>
      </p:sp>
      <p:sp>
        <p:nvSpPr>
          <p:cNvPr id="337" name="Google Shape;337;p36"/>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23</a:t>
            </a:fld>
            <a:endParaRPr sz="1000">
              <a:solidFill>
                <a:schemeClr val="lt1"/>
              </a:solidFill>
            </a:endParaRPr>
          </a:p>
        </p:txBody>
      </p:sp>
      <p:sp>
        <p:nvSpPr>
          <p:cNvPr id="338" name="Google Shape;338;p36"/>
          <p:cNvSpPr txBox="1"/>
          <p:nvPr/>
        </p:nvSpPr>
        <p:spPr>
          <a:xfrm>
            <a:off x="2504428" y="3946500"/>
            <a:ext cx="417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K = 11*33</a:t>
            </a:r>
            <a:endParaRPr i="1"/>
          </a:p>
        </p:txBody>
      </p:sp>
      <p:pic>
        <p:nvPicPr>
          <p:cNvPr id="339" name="Google Shape;339;p36"/>
          <p:cNvPicPr preferRelativeResize="0"/>
          <p:nvPr/>
        </p:nvPicPr>
        <p:blipFill>
          <a:blip r:embed="rId4">
            <a:alphaModFix/>
          </a:blip>
          <a:stretch>
            <a:fillRect/>
          </a:stretch>
        </p:blipFill>
        <p:spPr>
          <a:xfrm>
            <a:off x="2402725" y="1366838"/>
            <a:ext cx="4381500" cy="2409825"/>
          </a:xfrm>
          <a:prstGeom prst="rect">
            <a:avLst/>
          </a:prstGeom>
          <a:noFill/>
          <a:ln>
            <a:noFill/>
          </a:ln>
        </p:spPr>
      </p:pic>
      <p:sp>
        <p:nvSpPr>
          <p:cNvPr id="340" name="Google Shape;340;p36"/>
          <p:cNvSpPr txBox="1"/>
          <p:nvPr/>
        </p:nvSpPr>
        <p:spPr>
          <a:xfrm>
            <a:off x="6722701" y="2397075"/>
            <a:ext cx="2421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Required Memory</a:t>
            </a:r>
            <a:endParaRPr i="1"/>
          </a:p>
          <a:p>
            <a:pPr marL="0" lvl="0" indent="0" algn="ctr" rtl="0">
              <a:spcBef>
                <a:spcPts val="0"/>
              </a:spcBef>
              <a:spcAft>
                <a:spcPts val="0"/>
              </a:spcAft>
              <a:buNone/>
            </a:pPr>
            <a:r>
              <a:rPr lang="en-US" i="1"/>
              <a:t>363*32 = </a:t>
            </a:r>
            <a:r>
              <a:rPr lang="en-US" b="1" i="1"/>
              <a:t>1.448 KB</a:t>
            </a:r>
            <a:endParaRPr b="1" i="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grpSp>
        <p:nvGrpSpPr>
          <p:cNvPr id="345" name="Google Shape;345;p37"/>
          <p:cNvGrpSpPr/>
          <p:nvPr/>
        </p:nvGrpSpPr>
        <p:grpSpPr>
          <a:xfrm>
            <a:off x="-150" y="4761900"/>
            <a:ext cx="9144000" cy="381600"/>
            <a:chOff x="-150" y="4761900"/>
            <a:chExt cx="9144000" cy="381600"/>
          </a:xfrm>
        </p:grpSpPr>
        <p:sp>
          <p:nvSpPr>
            <p:cNvPr id="346" name="Google Shape;346;p37"/>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 name="Google Shape;347;p37"/>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348" name="Google Shape;348;p37"/>
          <p:cNvSpPr txBox="1">
            <a:spLocks noGrp="1"/>
          </p:cNvSpPr>
          <p:nvPr>
            <p:ph type="title"/>
          </p:nvPr>
        </p:nvSpPr>
        <p:spPr>
          <a:xfrm>
            <a:off x="247675" y="66600"/>
            <a:ext cx="8691600" cy="692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4400"/>
              <a:buFont typeface="DecoType Naskh"/>
              <a:buNone/>
            </a:pPr>
            <a:r>
              <a:rPr lang="en-US" sz="3000"/>
              <a:t>How Low Can We Go?</a:t>
            </a:r>
            <a:endParaRPr sz="3000"/>
          </a:p>
        </p:txBody>
      </p:sp>
      <p:sp>
        <p:nvSpPr>
          <p:cNvPr id="349" name="Google Shape;349;p37"/>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24</a:t>
            </a:fld>
            <a:endParaRPr sz="1000">
              <a:solidFill>
                <a:schemeClr val="lt1"/>
              </a:solidFill>
            </a:endParaRPr>
          </a:p>
        </p:txBody>
      </p:sp>
      <p:sp>
        <p:nvSpPr>
          <p:cNvPr id="350" name="Google Shape;350;p37"/>
          <p:cNvSpPr txBox="1"/>
          <p:nvPr/>
        </p:nvSpPr>
        <p:spPr>
          <a:xfrm>
            <a:off x="2504428" y="3946500"/>
            <a:ext cx="417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K = 3*33</a:t>
            </a:r>
            <a:endParaRPr i="1"/>
          </a:p>
        </p:txBody>
      </p:sp>
      <p:pic>
        <p:nvPicPr>
          <p:cNvPr id="351" name="Google Shape;351;p37"/>
          <p:cNvPicPr preferRelativeResize="0"/>
          <p:nvPr/>
        </p:nvPicPr>
        <p:blipFill>
          <a:blip r:embed="rId4">
            <a:alphaModFix/>
          </a:blip>
          <a:stretch>
            <a:fillRect/>
          </a:stretch>
        </p:blipFill>
        <p:spPr>
          <a:xfrm>
            <a:off x="2402725" y="1366838"/>
            <a:ext cx="4381500" cy="2409825"/>
          </a:xfrm>
          <a:prstGeom prst="rect">
            <a:avLst/>
          </a:prstGeom>
          <a:noFill/>
          <a:ln>
            <a:noFill/>
          </a:ln>
        </p:spPr>
      </p:pic>
      <p:sp>
        <p:nvSpPr>
          <p:cNvPr id="352" name="Google Shape;352;p37"/>
          <p:cNvSpPr txBox="1"/>
          <p:nvPr/>
        </p:nvSpPr>
        <p:spPr>
          <a:xfrm>
            <a:off x="6722701" y="2397075"/>
            <a:ext cx="2421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Required Memory</a:t>
            </a:r>
            <a:endParaRPr i="1"/>
          </a:p>
          <a:p>
            <a:pPr marL="0" lvl="0" indent="0" algn="ctr" rtl="0">
              <a:spcBef>
                <a:spcPts val="0"/>
              </a:spcBef>
              <a:spcAft>
                <a:spcPts val="0"/>
              </a:spcAft>
              <a:buNone/>
            </a:pPr>
            <a:r>
              <a:rPr lang="en-US" i="1"/>
              <a:t>363*32 = </a:t>
            </a:r>
            <a:r>
              <a:rPr lang="en-US" b="1" i="1"/>
              <a:t>0.396 KB</a:t>
            </a:r>
            <a:endParaRPr b="1" i="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grpSp>
        <p:nvGrpSpPr>
          <p:cNvPr id="357" name="Google Shape;357;p38"/>
          <p:cNvGrpSpPr/>
          <p:nvPr/>
        </p:nvGrpSpPr>
        <p:grpSpPr>
          <a:xfrm>
            <a:off x="-150" y="4761900"/>
            <a:ext cx="9144000" cy="381600"/>
            <a:chOff x="-150" y="4761900"/>
            <a:chExt cx="9144000" cy="381600"/>
          </a:xfrm>
        </p:grpSpPr>
        <p:sp>
          <p:nvSpPr>
            <p:cNvPr id="358" name="Google Shape;358;p38"/>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9" name="Google Shape;359;p38"/>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360" name="Google Shape;360;p38"/>
          <p:cNvSpPr txBox="1">
            <a:spLocks noGrp="1"/>
          </p:cNvSpPr>
          <p:nvPr>
            <p:ph type="title"/>
          </p:nvPr>
        </p:nvSpPr>
        <p:spPr>
          <a:xfrm>
            <a:off x="247675" y="66600"/>
            <a:ext cx="8691600" cy="692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4400"/>
              <a:buFont typeface="DecoType Naskh"/>
              <a:buNone/>
            </a:pPr>
            <a:r>
              <a:rPr lang="en-US" sz="3000"/>
              <a:t>Conclusion</a:t>
            </a:r>
            <a:endParaRPr sz="3000"/>
          </a:p>
        </p:txBody>
      </p:sp>
      <p:sp>
        <p:nvSpPr>
          <p:cNvPr id="361" name="Google Shape;361;p38"/>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25</a:t>
            </a:fld>
            <a:endParaRPr sz="1000">
              <a:solidFill>
                <a:schemeClr val="lt1"/>
              </a:solidFill>
            </a:endParaRPr>
          </a:p>
        </p:txBody>
      </p:sp>
      <p:sp>
        <p:nvSpPr>
          <p:cNvPr id="362" name="Google Shape;362;p38"/>
          <p:cNvSpPr txBox="1"/>
          <p:nvPr/>
        </p:nvSpPr>
        <p:spPr>
          <a:xfrm>
            <a:off x="4590228" y="3873025"/>
            <a:ext cx="417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Fig 14. SAE error decreasing latent shape</a:t>
            </a:r>
            <a:endParaRPr i="1"/>
          </a:p>
        </p:txBody>
      </p:sp>
      <p:pic>
        <p:nvPicPr>
          <p:cNvPr id="363" name="Google Shape;363;p38"/>
          <p:cNvPicPr preferRelativeResize="0"/>
          <p:nvPr/>
        </p:nvPicPr>
        <p:blipFill>
          <a:blip r:embed="rId4">
            <a:alphaModFix/>
          </a:blip>
          <a:stretch>
            <a:fillRect/>
          </a:stretch>
        </p:blipFill>
        <p:spPr>
          <a:xfrm>
            <a:off x="4517250" y="952225"/>
            <a:ext cx="4324050" cy="2882700"/>
          </a:xfrm>
          <a:prstGeom prst="rect">
            <a:avLst/>
          </a:prstGeom>
          <a:noFill/>
          <a:ln>
            <a:noFill/>
          </a:ln>
        </p:spPr>
      </p:pic>
      <p:sp>
        <p:nvSpPr>
          <p:cNvPr id="364" name="Google Shape;364;p38"/>
          <p:cNvSpPr txBox="1"/>
          <p:nvPr/>
        </p:nvSpPr>
        <p:spPr>
          <a:xfrm>
            <a:off x="309725" y="831750"/>
            <a:ext cx="3968400" cy="1740000"/>
          </a:xfrm>
          <a:prstGeom prst="rect">
            <a:avLst/>
          </a:prstGeom>
          <a:noFill/>
          <a:ln>
            <a:noFill/>
          </a:ln>
        </p:spPr>
        <p:txBody>
          <a:bodyPr spcFirstLastPara="1" wrap="square" lIns="91425" tIns="91425" rIns="91425" bIns="91425" anchor="t" anchorCtr="0">
            <a:noAutofit/>
          </a:bodyPr>
          <a:lstStyle/>
          <a:p>
            <a:pPr marL="457200" lvl="0" indent="-342900" algn="l" rtl="0">
              <a:lnSpc>
                <a:spcPct val="95000"/>
              </a:lnSpc>
              <a:spcBef>
                <a:spcPts val="0"/>
              </a:spcBef>
              <a:spcAft>
                <a:spcPts val="0"/>
              </a:spcAft>
              <a:buClr>
                <a:schemeClr val="dk1"/>
              </a:buClr>
              <a:buSzPts val="1800"/>
              <a:buChar char="●"/>
            </a:pPr>
            <a:r>
              <a:rPr lang="en-US" sz="1800">
                <a:solidFill>
                  <a:schemeClr val="dk1"/>
                </a:solidFill>
              </a:rPr>
              <a:t>CNN SAE can capture features at very small sizes (extremely lossy quality)</a:t>
            </a: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a:solidFill>
                  <a:schemeClr val="dk1"/>
                </a:solidFill>
              </a:rPr>
              <a:t>Quantized K-Wavelet recovery isn't too big (14.4KB) and has the best recovery error, plus generational loss immunity!</a:t>
            </a: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a:solidFill>
                  <a:schemeClr val="dk1"/>
                </a:solidFill>
              </a:rPr>
              <a:t>Different use cases require different models, but Quantized K-Wavelet probably wins for most application</a:t>
            </a:r>
            <a:endParaRPr sz="1800">
              <a:solidFill>
                <a:schemeClr val="dk1"/>
              </a:solidFill>
            </a:endParaRPr>
          </a:p>
          <a:p>
            <a:pPr marL="0" lvl="0" indent="0" algn="l" rtl="0">
              <a:lnSpc>
                <a:spcPct val="95000"/>
              </a:lnSpc>
              <a:spcBef>
                <a:spcPts val="600"/>
              </a:spcBef>
              <a:spcAft>
                <a:spcPts val="0"/>
              </a:spcAft>
              <a:buNone/>
            </a:pPr>
            <a:endParaRPr sz="1800">
              <a:solidFill>
                <a:schemeClr val="dk1"/>
              </a:solidFill>
            </a:endParaRPr>
          </a:p>
          <a:p>
            <a:pPr marL="0" lvl="0" indent="0" algn="l" rtl="0">
              <a:lnSpc>
                <a:spcPct val="115000"/>
              </a:lnSpc>
              <a:spcBef>
                <a:spcPts val="600"/>
              </a:spcBef>
              <a:spcAft>
                <a:spcPts val="0"/>
              </a:spcAft>
              <a:buNone/>
            </a:pP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grpSp>
        <p:nvGrpSpPr>
          <p:cNvPr id="369" name="Google Shape;369;p39"/>
          <p:cNvGrpSpPr/>
          <p:nvPr/>
        </p:nvGrpSpPr>
        <p:grpSpPr>
          <a:xfrm>
            <a:off x="-150" y="4761900"/>
            <a:ext cx="9144000" cy="381600"/>
            <a:chOff x="-150" y="4761900"/>
            <a:chExt cx="9144000" cy="381600"/>
          </a:xfrm>
        </p:grpSpPr>
        <p:sp>
          <p:nvSpPr>
            <p:cNvPr id="370" name="Google Shape;370;p39"/>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1" name="Google Shape;371;p39"/>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372" name="Google Shape;372;p39"/>
          <p:cNvSpPr txBox="1"/>
          <p:nvPr/>
        </p:nvSpPr>
        <p:spPr>
          <a:xfrm>
            <a:off x="403100" y="683900"/>
            <a:ext cx="4917900" cy="12552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US" sz="2200" b="1">
                <a:solidFill>
                  <a:schemeClr val="dk1"/>
                </a:solidFill>
              </a:rPr>
              <a:t>Check it out on github!</a:t>
            </a:r>
            <a:endParaRPr sz="2200" b="1">
              <a:solidFill>
                <a:schemeClr val="dk1"/>
              </a:solidFill>
            </a:endParaRPr>
          </a:p>
          <a:p>
            <a:pPr marL="0" lvl="0" indent="0" algn="l" rtl="0">
              <a:lnSpc>
                <a:spcPct val="95000"/>
              </a:lnSpc>
              <a:spcBef>
                <a:spcPts val="600"/>
              </a:spcBef>
              <a:spcAft>
                <a:spcPts val="0"/>
              </a:spcAft>
              <a:buNone/>
            </a:pPr>
            <a:endParaRPr sz="600" b="1">
              <a:solidFill>
                <a:schemeClr val="dk1"/>
              </a:solidFill>
            </a:endParaRPr>
          </a:p>
          <a:p>
            <a:pPr marL="0" lvl="0" indent="0" algn="l" rtl="0">
              <a:lnSpc>
                <a:spcPct val="95000"/>
              </a:lnSpc>
              <a:spcBef>
                <a:spcPts val="600"/>
              </a:spcBef>
              <a:spcAft>
                <a:spcPts val="0"/>
              </a:spcAft>
              <a:buNone/>
            </a:pPr>
            <a:r>
              <a:rPr lang="en-US" b="1" u="sng">
                <a:solidFill>
                  <a:schemeClr val="hlink"/>
                </a:solidFill>
                <a:hlinkClick r:id="rId4"/>
              </a:rPr>
              <a:t>https://github.com/athornton1618/MRI_Compression</a:t>
            </a:r>
            <a:r>
              <a:rPr lang="en-US" b="1" u="sng">
                <a:solidFill>
                  <a:schemeClr val="hlink"/>
                </a:solidFill>
                <a:hlinkClick r:id="rId4"/>
              </a:rPr>
              <a:t> </a:t>
            </a:r>
            <a:endParaRPr b="1">
              <a:solidFill>
                <a:schemeClr val="dk1"/>
              </a:solidFill>
            </a:endParaRPr>
          </a:p>
          <a:p>
            <a:pPr marL="0" lvl="0" indent="0" algn="l" rtl="0">
              <a:lnSpc>
                <a:spcPct val="95000"/>
              </a:lnSpc>
              <a:spcBef>
                <a:spcPts val="600"/>
              </a:spcBef>
              <a:spcAft>
                <a:spcPts val="0"/>
              </a:spcAft>
              <a:buNone/>
            </a:pPr>
            <a:endParaRPr sz="1800">
              <a:solidFill>
                <a:schemeClr val="dk1"/>
              </a:solidFill>
            </a:endParaRPr>
          </a:p>
          <a:p>
            <a:pPr marL="0" lvl="0" indent="0" algn="l" rtl="0">
              <a:lnSpc>
                <a:spcPct val="115000"/>
              </a:lnSpc>
              <a:spcBef>
                <a:spcPts val="600"/>
              </a:spcBef>
              <a:spcAft>
                <a:spcPts val="0"/>
              </a:spcAft>
              <a:buNone/>
            </a:pPr>
            <a:endParaRPr sz="1800"/>
          </a:p>
        </p:txBody>
      </p:sp>
      <p:sp>
        <p:nvSpPr>
          <p:cNvPr id="373" name="Google Shape;373;p39"/>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26</a:t>
            </a:fld>
            <a:endParaRPr sz="1000">
              <a:solidFill>
                <a:schemeClr val="lt1"/>
              </a:solidFill>
            </a:endParaRPr>
          </a:p>
        </p:txBody>
      </p:sp>
      <p:pic>
        <p:nvPicPr>
          <p:cNvPr id="374" name="Google Shape;374;p39"/>
          <p:cNvPicPr preferRelativeResize="0"/>
          <p:nvPr/>
        </p:nvPicPr>
        <p:blipFill>
          <a:blip r:embed="rId5">
            <a:alphaModFix/>
          </a:blip>
          <a:stretch>
            <a:fillRect/>
          </a:stretch>
        </p:blipFill>
        <p:spPr>
          <a:xfrm>
            <a:off x="1218950" y="1766925"/>
            <a:ext cx="2628075" cy="2628075"/>
          </a:xfrm>
          <a:prstGeom prst="rect">
            <a:avLst/>
          </a:prstGeom>
          <a:noFill/>
          <a:ln>
            <a:noFill/>
          </a:ln>
        </p:spPr>
      </p:pic>
      <p:pic>
        <p:nvPicPr>
          <p:cNvPr id="375" name="Google Shape;375;p39"/>
          <p:cNvPicPr preferRelativeResize="0"/>
          <p:nvPr/>
        </p:nvPicPr>
        <p:blipFill>
          <a:blip r:embed="rId6">
            <a:alphaModFix/>
          </a:blip>
          <a:stretch>
            <a:fillRect/>
          </a:stretch>
        </p:blipFill>
        <p:spPr>
          <a:xfrm>
            <a:off x="6040825" y="564125"/>
            <a:ext cx="2304077" cy="3072102"/>
          </a:xfrm>
          <a:prstGeom prst="rect">
            <a:avLst/>
          </a:prstGeom>
          <a:noFill/>
          <a:ln>
            <a:noFill/>
          </a:ln>
        </p:spPr>
      </p:pic>
      <p:sp>
        <p:nvSpPr>
          <p:cNvPr id="376" name="Google Shape;376;p39"/>
          <p:cNvSpPr txBox="1"/>
          <p:nvPr/>
        </p:nvSpPr>
        <p:spPr>
          <a:xfrm>
            <a:off x="5774863" y="3696125"/>
            <a:ext cx="2731200" cy="1255200"/>
          </a:xfrm>
          <a:prstGeom prst="rect">
            <a:avLst/>
          </a:prstGeom>
          <a:noFill/>
          <a:ln>
            <a:noFill/>
          </a:ln>
        </p:spPr>
        <p:txBody>
          <a:bodyPr spcFirstLastPara="1" wrap="square" lIns="91425" tIns="91425" rIns="91425" bIns="91425" anchor="t" anchorCtr="0">
            <a:noAutofit/>
          </a:bodyPr>
          <a:lstStyle/>
          <a:p>
            <a:pPr marL="0" lvl="0" indent="0" algn="ctr" rtl="0">
              <a:lnSpc>
                <a:spcPct val="95000"/>
              </a:lnSpc>
              <a:spcBef>
                <a:spcPts val="0"/>
              </a:spcBef>
              <a:spcAft>
                <a:spcPts val="0"/>
              </a:spcAft>
              <a:buNone/>
            </a:pPr>
            <a:r>
              <a:rPr lang="en-US">
                <a:solidFill>
                  <a:schemeClr val="dk1"/>
                </a:solidFill>
              </a:rPr>
              <a:t>This presentation completes my </a:t>
            </a:r>
            <a:r>
              <a:rPr lang="en-US" i="1">
                <a:solidFill>
                  <a:schemeClr val="dk1"/>
                </a:solidFill>
              </a:rPr>
              <a:t>Master of Science</a:t>
            </a:r>
            <a:r>
              <a:rPr lang="en-US">
                <a:solidFill>
                  <a:schemeClr val="dk1"/>
                </a:solidFill>
              </a:rPr>
              <a:t> degree requirements. Thank you Columbia!</a:t>
            </a:r>
            <a:r>
              <a:rPr lang="en-US" sz="600" u="sng">
                <a:solidFill>
                  <a:schemeClr val="hlink"/>
                </a:solidFill>
                <a:hlinkClick r:id="rId4"/>
              </a:rPr>
              <a:t> </a:t>
            </a:r>
            <a:endParaRPr sz="600">
              <a:solidFill>
                <a:schemeClr val="dk1"/>
              </a:solidFill>
            </a:endParaRPr>
          </a:p>
          <a:p>
            <a:pPr marL="0" lvl="0" indent="0" algn="l" rtl="0">
              <a:lnSpc>
                <a:spcPct val="95000"/>
              </a:lnSpc>
              <a:spcBef>
                <a:spcPts val="600"/>
              </a:spcBef>
              <a:spcAft>
                <a:spcPts val="0"/>
              </a:spcAft>
              <a:buNone/>
            </a:pPr>
            <a:endParaRPr sz="1800">
              <a:solidFill>
                <a:schemeClr val="dk1"/>
              </a:solidFill>
            </a:endParaRPr>
          </a:p>
          <a:p>
            <a:pPr marL="0" lvl="0" indent="0" algn="l" rtl="0">
              <a:lnSpc>
                <a:spcPct val="115000"/>
              </a:lnSpc>
              <a:spcBef>
                <a:spcPts val="600"/>
              </a:spcBef>
              <a:spcAft>
                <a:spcPts val="0"/>
              </a:spcAft>
              <a:buNone/>
            </a:pP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pSp>
        <p:nvGrpSpPr>
          <p:cNvPr id="381" name="Google Shape;381;p40"/>
          <p:cNvGrpSpPr/>
          <p:nvPr/>
        </p:nvGrpSpPr>
        <p:grpSpPr>
          <a:xfrm>
            <a:off x="-150" y="4761900"/>
            <a:ext cx="9144000" cy="381600"/>
            <a:chOff x="-150" y="4761900"/>
            <a:chExt cx="9144000" cy="381600"/>
          </a:xfrm>
        </p:grpSpPr>
        <p:sp>
          <p:nvSpPr>
            <p:cNvPr id="382" name="Google Shape;382;p40"/>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3" name="Google Shape;383;p40"/>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384" name="Google Shape;384;p40"/>
          <p:cNvSpPr txBox="1">
            <a:spLocks noGrp="1"/>
          </p:cNvSpPr>
          <p:nvPr>
            <p:ph type="title"/>
          </p:nvPr>
        </p:nvSpPr>
        <p:spPr>
          <a:xfrm>
            <a:off x="247675" y="66600"/>
            <a:ext cx="8691600" cy="692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4400"/>
              <a:buFont typeface="DecoType Naskh"/>
              <a:buNone/>
            </a:pPr>
            <a:r>
              <a:rPr lang="en-US" sz="3000"/>
              <a:t>References</a:t>
            </a:r>
            <a:endParaRPr sz="3000"/>
          </a:p>
        </p:txBody>
      </p:sp>
      <p:sp>
        <p:nvSpPr>
          <p:cNvPr id="385" name="Google Shape;385;p40"/>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27</a:t>
            </a:fld>
            <a:endParaRPr sz="1000">
              <a:solidFill>
                <a:schemeClr val="lt1"/>
              </a:solidFill>
            </a:endParaRPr>
          </a:p>
        </p:txBody>
      </p:sp>
      <p:sp>
        <p:nvSpPr>
          <p:cNvPr id="386" name="Google Shape;386;p40"/>
          <p:cNvSpPr txBox="1"/>
          <p:nvPr/>
        </p:nvSpPr>
        <p:spPr>
          <a:xfrm>
            <a:off x="309725" y="831750"/>
            <a:ext cx="8030700" cy="17400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US" sz="900">
                <a:solidFill>
                  <a:schemeClr val="dk1"/>
                </a:solidFill>
              </a:rPr>
              <a:t>[1] B. Girod, “JPEG Standard.” </a:t>
            </a:r>
            <a:r>
              <a:rPr lang="en-US" sz="900" u="sng">
                <a:solidFill>
                  <a:schemeClr val="accent5"/>
                </a:solidFill>
                <a:hlinkClick r:id="rId4">
                  <a:extLst>
                    <a:ext uri="{A12FA001-AC4F-418D-AE19-62706E023703}">
                      <ahyp:hlinkClr xmlns:ahyp="http://schemas.microsoft.com/office/drawing/2018/hyperlinkcolor" val="tx"/>
                    </a:ext>
                  </a:extLst>
                </a:hlinkClick>
              </a:rPr>
              <a:t>http://web.stanford.edu/class/ee398a/</a:t>
            </a:r>
            <a:r>
              <a:rPr lang="en-US" sz="900">
                <a:solidFill>
                  <a:schemeClr val="dk1"/>
                </a:solidFill>
              </a:rPr>
              <a:t> handouts/lectures/08-JPEG.pdf. [Online; accessed 01-May-2022].</a:t>
            </a:r>
            <a:endParaRPr sz="900">
              <a:solidFill>
                <a:schemeClr val="dk1"/>
              </a:solidFill>
            </a:endParaRPr>
          </a:p>
          <a:p>
            <a:pPr marL="0" lvl="0" indent="0" algn="l" rtl="0">
              <a:lnSpc>
                <a:spcPct val="95000"/>
              </a:lnSpc>
              <a:spcBef>
                <a:spcPts val="600"/>
              </a:spcBef>
              <a:spcAft>
                <a:spcPts val="0"/>
              </a:spcAft>
              <a:buClr>
                <a:schemeClr val="dk1"/>
              </a:buClr>
              <a:buSzPts val="1100"/>
              <a:buFont typeface="Arial"/>
              <a:buNone/>
            </a:pPr>
            <a:r>
              <a:rPr lang="en-US" sz="900">
                <a:solidFill>
                  <a:schemeClr val="dk1"/>
                </a:solidFill>
              </a:rPr>
              <a:t>[2] F. Knoll, J. Zbontar, A. Sriram, M. J. Muckley, M. Bruno, A. Defazio, M. Parente, K. J. Geras, J. Katsnelson, H. Chandarana, Z. Zhang, M. Drozdzalv, A. Romero, M. Rabbat, P. Vincent, J. Pinkerton, D. Wang, N. Yakubova, E. Owens, C. L. Zitnick, M. P. Recht, D. K. Sodickson, and Y. W. Lui, “fastmri: A publicly available raw k-space and dicom dataset of knee images for accelerated mr image reconstruction using machine learning,” Radiology: Artificial Intelligence, vol. 2, no. 1, p. e190007, 2020. PMID: 32076662.</a:t>
            </a:r>
            <a:endParaRPr sz="900">
              <a:solidFill>
                <a:schemeClr val="dk1"/>
              </a:solidFill>
            </a:endParaRPr>
          </a:p>
          <a:p>
            <a:pPr marL="0" lvl="0" indent="0" algn="l" rtl="0">
              <a:lnSpc>
                <a:spcPct val="95000"/>
              </a:lnSpc>
              <a:spcBef>
                <a:spcPts val="600"/>
              </a:spcBef>
              <a:spcAft>
                <a:spcPts val="0"/>
              </a:spcAft>
              <a:buNone/>
            </a:pPr>
            <a:r>
              <a:rPr lang="en-US" sz="900">
                <a:solidFill>
                  <a:schemeClr val="dk1"/>
                </a:solidFill>
              </a:rPr>
              <a:t>[3] “Paul Lauterbur and Sir Peter Mansfield for MRI: In our series Focusing on Nobel Prize winners that have contributed to cardiovascular medicine, Mark Nicholls looks at the work of two scientists recognized for their discoveries concerning magnetic resonance imaging (MRI),” European Heart Journal, vol. 40, pp. 1898–1899, 06 2019.</a:t>
            </a:r>
            <a:endParaRPr sz="900">
              <a:solidFill>
                <a:schemeClr val="dk1"/>
              </a:solidFill>
            </a:endParaRPr>
          </a:p>
          <a:p>
            <a:pPr marL="0" lvl="0" indent="0" algn="l" rtl="0">
              <a:lnSpc>
                <a:spcPct val="95000"/>
              </a:lnSpc>
              <a:spcBef>
                <a:spcPts val="600"/>
              </a:spcBef>
              <a:spcAft>
                <a:spcPts val="0"/>
              </a:spcAft>
              <a:buNone/>
            </a:pPr>
            <a:r>
              <a:rPr lang="en-US" sz="900">
                <a:solidFill>
                  <a:schemeClr val="dk1"/>
                </a:solidFill>
              </a:rPr>
              <a:t>[4] J. Wright and Y. Ma, High-Dimensional Data Analysis with Low- Dimensional Models: Principles, Computation, and Applications. Cambridge University Press, 2022.</a:t>
            </a:r>
            <a:endParaRPr sz="900">
              <a:solidFill>
                <a:schemeClr val="dk1"/>
              </a:solidFill>
            </a:endParaRPr>
          </a:p>
          <a:p>
            <a:pPr marL="0" lvl="0" indent="0" algn="l" rtl="0">
              <a:lnSpc>
                <a:spcPct val="95000"/>
              </a:lnSpc>
              <a:spcBef>
                <a:spcPts val="600"/>
              </a:spcBef>
              <a:spcAft>
                <a:spcPts val="0"/>
              </a:spcAft>
              <a:buNone/>
            </a:pPr>
            <a:r>
              <a:rPr lang="en-US" sz="900">
                <a:solidFill>
                  <a:schemeClr val="dk1"/>
                </a:solidFill>
              </a:rPr>
              <a:t>[5] J. Sneyers, “Why JPEG is like a photocopier.” </a:t>
            </a:r>
            <a:r>
              <a:rPr lang="en-US" sz="900" u="sng">
                <a:solidFill>
                  <a:schemeClr val="hlink"/>
                </a:solidFill>
                <a:hlinkClick r:id="rId5"/>
              </a:rPr>
              <a:t>https://cloudinary.com/</a:t>
            </a:r>
            <a:r>
              <a:rPr lang="en-US" sz="900">
                <a:solidFill>
                  <a:schemeClr val="dk1"/>
                </a:solidFill>
              </a:rPr>
              <a:t> blog/why jpeg is like a photocopier. [Online; accessed 03-May-2022].</a:t>
            </a:r>
            <a:endParaRPr sz="900">
              <a:solidFill>
                <a:schemeClr val="dk1"/>
              </a:solidFill>
            </a:endParaRPr>
          </a:p>
          <a:p>
            <a:pPr marL="0" lvl="0" indent="0" algn="l" rtl="0">
              <a:lnSpc>
                <a:spcPct val="95000"/>
              </a:lnSpc>
              <a:spcBef>
                <a:spcPts val="600"/>
              </a:spcBef>
              <a:spcAft>
                <a:spcPts val="0"/>
              </a:spcAft>
              <a:buNone/>
            </a:pPr>
            <a:r>
              <a:rPr lang="en-US" sz="900">
                <a:solidFill>
                  <a:schemeClr val="dk1"/>
                </a:solidFill>
              </a:rPr>
              <a:t>[6] V. Corona, Y. Dar, G. Williams, and C.-B. Sch¨onlieb, “Regularized compression of mri data: Modular optimization of joint reconstruction and coding,” 2020.</a:t>
            </a:r>
            <a:endParaRPr sz="900">
              <a:solidFill>
                <a:schemeClr val="dk1"/>
              </a:solidFill>
            </a:endParaRPr>
          </a:p>
          <a:p>
            <a:pPr marL="0" lvl="0" indent="0" algn="l" rtl="0">
              <a:lnSpc>
                <a:spcPct val="95000"/>
              </a:lnSpc>
              <a:spcBef>
                <a:spcPts val="600"/>
              </a:spcBef>
              <a:spcAft>
                <a:spcPts val="0"/>
              </a:spcAft>
              <a:buNone/>
            </a:pPr>
            <a:r>
              <a:rPr lang="en-US" sz="900">
                <a:solidFill>
                  <a:schemeClr val="dk1"/>
                </a:solidFill>
              </a:rPr>
              <a:t>[7] B. Girod, “JPEG2000 Standard.” </a:t>
            </a:r>
            <a:r>
              <a:rPr lang="en-US" sz="900" u="sng">
                <a:solidFill>
                  <a:schemeClr val="hlink"/>
                </a:solidFill>
                <a:hlinkClick r:id="rId4"/>
              </a:rPr>
              <a:t>http://web.stanford.edu/class/ee398a/</a:t>
            </a:r>
            <a:r>
              <a:rPr lang="en-US" sz="900">
                <a:solidFill>
                  <a:schemeClr val="dk1"/>
                </a:solidFill>
              </a:rPr>
              <a:t> handouts/lectures/10-JPEG2000.pdf. [Online; accessed 07-May-2022].</a:t>
            </a:r>
            <a:endParaRPr sz="900">
              <a:solidFill>
                <a:schemeClr val="dk1"/>
              </a:solidFill>
            </a:endParaRPr>
          </a:p>
          <a:p>
            <a:pPr marL="0" lvl="0" indent="0" algn="l" rtl="0">
              <a:lnSpc>
                <a:spcPct val="95000"/>
              </a:lnSpc>
              <a:spcBef>
                <a:spcPts val="600"/>
              </a:spcBef>
              <a:spcAft>
                <a:spcPts val="0"/>
              </a:spcAft>
              <a:buNone/>
            </a:pPr>
            <a:endParaRPr sz="600">
              <a:solidFill>
                <a:schemeClr val="dk1"/>
              </a:solidFill>
            </a:endParaRPr>
          </a:p>
          <a:p>
            <a:pPr marL="0" lvl="0" indent="0" algn="l" rtl="0">
              <a:lnSpc>
                <a:spcPct val="115000"/>
              </a:lnSpc>
              <a:spcBef>
                <a:spcPts val="600"/>
              </a:spcBef>
              <a:spcAft>
                <a:spcPts val="0"/>
              </a:spcAft>
              <a:buNone/>
            </a:pPr>
            <a:endParaRPr sz="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pSp>
        <p:nvGrpSpPr>
          <p:cNvPr id="88" name="Google Shape;88;p16"/>
          <p:cNvGrpSpPr/>
          <p:nvPr/>
        </p:nvGrpSpPr>
        <p:grpSpPr>
          <a:xfrm>
            <a:off x="-150" y="4761900"/>
            <a:ext cx="9144000" cy="381600"/>
            <a:chOff x="-150" y="4761900"/>
            <a:chExt cx="9144000" cy="381600"/>
          </a:xfrm>
        </p:grpSpPr>
        <p:sp>
          <p:nvSpPr>
            <p:cNvPr id="89" name="Google Shape;89;p16"/>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16"/>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91" name="Google Shape;91;p16"/>
          <p:cNvSpPr txBox="1">
            <a:spLocks noGrp="1"/>
          </p:cNvSpPr>
          <p:nvPr>
            <p:ph type="title"/>
          </p:nvPr>
        </p:nvSpPr>
        <p:spPr>
          <a:xfrm>
            <a:off x="247675" y="66600"/>
            <a:ext cx="4593600" cy="692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4400"/>
              <a:buFont typeface="DecoType Naskh"/>
              <a:buNone/>
            </a:pPr>
            <a:r>
              <a:rPr lang="en-US" sz="3000"/>
              <a:t>Dataset</a:t>
            </a:r>
            <a:endParaRPr sz="3000"/>
          </a:p>
        </p:txBody>
      </p:sp>
      <p:sp>
        <p:nvSpPr>
          <p:cNvPr id="92" name="Google Shape;92;p16"/>
          <p:cNvSpPr txBox="1"/>
          <p:nvPr/>
        </p:nvSpPr>
        <p:spPr>
          <a:xfrm>
            <a:off x="247675" y="1018800"/>
            <a:ext cx="4525800" cy="3285600"/>
          </a:xfrm>
          <a:prstGeom prst="rect">
            <a:avLst/>
          </a:prstGeom>
          <a:noFill/>
          <a:ln>
            <a:noFill/>
          </a:ln>
        </p:spPr>
        <p:txBody>
          <a:bodyPr spcFirstLastPara="1" wrap="square" lIns="91425" tIns="91425" rIns="91425" bIns="91425" anchor="t" anchorCtr="0">
            <a:noAutofit/>
          </a:bodyPr>
          <a:lstStyle/>
          <a:p>
            <a:pPr marL="457200" lvl="0" indent="-342900" algn="l" rtl="0">
              <a:lnSpc>
                <a:spcPct val="95000"/>
              </a:lnSpc>
              <a:spcBef>
                <a:spcPts val="0"/>
              </a:spcBef>
              <a:spcAft>
                <a:spcPts val="0"/>
              </a:spcAft>
              <a:buClr>
                <a:schemeClr val="dk1"/>
              </a:buClr>
              <a:buSzPts val="1800"/>
              <a:buChar char="●"/>
            </a:pPr>
            <a:r>
              <a:rPr lang="en-US" sz="1800">
                <a:solidFill>
                  <a:schemeClr val="dk1"/>
                </a:solidFill>
              </a:rPr>
              <a:t>Approved use of </a:t>
            </a:r>
            <a:r>
              <a:rPr lang="en-US" sz="1800" u="sng">
                <a:solidFill>
                  <a:schemeClr val="hlink"/>
                </a:solidFill>
                <a:hlinkClick r:id="rId4"/>
              </a:rPr>
              <a:t>FastMRI</a:t>
            </a:r>
            <a:r>
              <a:rPr lang="en-US" sz="1800">
                <a:solidFill>
                  <a:schemeClr val="dk1"/>
                </a:solidFill>
              </a:rPr>
              <a:t> dataset from Facebook (Meta) and NYU [2]</a:t>
            </a: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a:solidFill>
                  <a:schemeClr val="dk1"/>
                </a:solidFill>
              </a:rPr>
              <a:t>Only using subset of the multicoil_test dataset ~34.2GB zipped</a:t>
            </a: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a:solidFill>
                  <a:schemeClr val="dk1"/>
                </a:solidFill>
              </a:rPr>
              <a:t>1 brain for test (16 slices), 26 brains for evaluation (14 - 16 slices each)</a:t>
            </a: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a:solidFill>
                  <a:schemeClr val="dk1"/>
                </a:solidFill>
              </a:rPr>
              <a:t>Open source </a:t>
            </a:r>
            <a:r>
              <a:rPr lang="en-US" sz="1800" u="sng">
                <a:solidFill>
                  <a:schemeClr val="hlink"/>
                </a:solidFill>
                <a:hlinkClick r:id="rId5"/>
              </a:rPr>
              <a:t>software suite</a:t>
            </a:r>
            <a:r>
              <a:rPr lang="en-US" sz="1800">
                <a:solidFill>
                  <a:schemeClr val="dk1"/>
                </a:solidFill>
              </a:rPr>
              <a:t> for slicing and manipulating data</a:t>
            </a:r>
            <a:endParaRPr sz="1800">
              <a:solidFill>
                <a:schemeClr val="dk1"/>
              </a:solidFill>
            </a:endParaRPr>
          </a:p>
          <a:p>
            <a:pPr marL="0" lvl="0" indent="0" algn="l" rtl="0">
              <a:lnSpc>
                <a:spcPct val="95000"/>
              </a:lnSpc>
              <a:spcBef>
                <a:spcPts val="600"/>
              </a:spcBef>
              <a:spcAft>
                <a:spcPts val="0"/>
              </a:spcAft>
              <a:buNone/>
            </a:pPr>
            <a:endParaRPr sz="1800">
              <a:solidFill>
                <a:schemeClr val="dk1"/>
              </a:solidFill>
            </a:endParaRPr>
          </a:p>
          <a:p>
            <a:pPr marL="0" lvl="0" indent="0" algn="l" rtl="0">
              <a:lnSpc>
                <a:spcPct val="115000"/>
              </a:lnSpc>
              <a:spcBef>
                <a:spcPts val="600"/>
              </a:spcBef>
              <a:spcAft>
                <a:spcPts val="0"/>
              </a:spcAft>
              <a:buNone/>
            </a:pPr>
            <a:endParaRPr sz="1800"/>
          </a:p>
        </p:txBody>
      </p:sp>
      <p:sp>
        <p:nvSpPr>
          <p:cNvPr id="93" name="Google Shape;93;p16"/>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3</a:t>
            </a:fld>
            <a:endParaRPr sz="1000">
              <a:solidFill>
                <a:schemeClr val="lt1"/>
              </a:solidFill>
            </a:endParaRPr>
          </a:p>
        </p:txBody>
      </p:sp>
      <p:pic>
        <p:nvPicPr>
          <p:cNvPr id="94" name="Google Shape;94;p16"/>
          <p:cNvPicPr preferRelativeResize="0"/>
          <p:nvPr/>
        </p:nvPicPr>
        <p:blipFill>
          <a:blip r:embed="rId6">
            <a:alphaModFix/>
          </a:blip>
          <a:stretch>
            <a:fillRect/>
          </a:stretch>
        </p:blipFill>
        <p:spPr>
          <a:xfrm>
            <a:off x="5743262" y="906150"/>
            <a:ext cx="2844851" cy="1490475"/>
          </a:xfrm>
          <a:prstGeom prst="rect">
            <a:avLst/>
          </a:prstGeom>
          <a:noFill/>
          <a:ln>
            <a:noFill/>
          </a:ln>
        </p:spPr>
      </p:pic>
      <p:pic>
        <p:nvPicPr>
          <p:cNvPr id="95" name="Google Shape;95;p16"/>
          <p:cNvPicPr preferRelativeResize="0"/>
          <p:nvPr/>
        </p:nvPicPr>
        <p:blipFill rotWithShape="1">
          <a:blip r:embed="rId7">
            <a:alphaModFix/>
          </a:blip>
          <a:srcRect l="7990" t="28185" r="7542" b="30475"/>
          <a:stretch/>
        </p:blipFill>
        <p:spPr>
          <a:xfrm>
            <a:off x="5406287" y="2616675"/>
            <a:ext cx="3518825" cy="1059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pSp>
        <p:nvGrpSpPr>
          <p:cNvPr id="100" name="Google Shape;100;p17"/>
          <p:cNvGrpSpPr/>
          <p:nvPr/>
        </p:nvGrpSpPr>
        <p:grpSpPr>
          <a:xfrm>
            <a:off x="-150" y="4761900"/>
            <a:ext cx="9144000" cy="381600"/>
            <a:chOff x="-150" y="4761900"/>
            <a:chExt cx="9144000" cy="381600"/>
          </a:xfrm>
        </p:grpSpPr>
        <p:sp>
          <p:nvSpPr>
            <p:cNvPr id="101" name="Google Shape;101;p17"/>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 name="Google Shape;102;p17"/>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103" name="Google Shape;103;p17"/>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4</a:t>
            </a:fld>
            <a:endParaRPr sz="1000">
              <a:solidFill>
                <a:schemeClr val="lt1"/>
              </a:solidFill>
            </a:endParaRPr>
          </a:p>
        </p:txBody>
      </p:sp>
      <p:sp>
        <p:nvSpPr>
          <p:cNvPr id="104" name="Google Shape;104;p17"/>
          <p:cNvSpPr txBox="1"/>
          <p:nvPr/>
        </p:nvSpPr>
        <p:spPr>
          <a:xfrm>
            <a:off x="2651403" y="4215900"/>
            <a:ext cx="417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Fig 2. Full Training Set</a:t>
            </a:r>
            <a:endParaRPr i="1"/>
          </a:p>
        </p:txBody>
      </p:sp>
      <p:pic>
        <p:nvPicPr>
          <p:cNvPr id="105" name="Google Shape;105;p17"/>
          <p:cNvPicPr preferRelativeResize="0"/>
          <p:nvPr/>
        </p:nvPicPr>
        <p:blipFill>
          <a:blip r:embed="rId4">
            <a:alphaModFix/>
          </a:blip>
          <a:stretch>
            <a:fillRect/>
          </a:stretch>
        </p:blipFill>
        <p:spPr>
          <a:xfrm>
            <a:off x="2074638" y="-310375"/>
            <a:ext cx="5084575" cy="5084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8"/>
          <p:cNvGrpSpPr/>
          <p:nvPr/>
        </p:nvGrpSpPr>
        <p:grpSpPr>
          <a:xfrm>
            <a:off x="-150" y="4761900"/>
            <a:ext cx="9144000" cy="381600"/>
            <a:chOff x="-150" y="4761900"/>
            <a:chExt cx="9144000" cy="381600"/>
          </a:xfrm>
        </p:grpSpPr>
        <p:sp>
          <p:nvSpPr>
            <p:cNvPr id="111" name="Google Shape;111;p18"/>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 name="Google Shape;112;p18"/>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113" name="Google Shape;113;p18"/>
          <p:cNvSpPr txBox="1">
            <a:spLocks noGrp="1"/>
          </p:cNvSpPr>
          <p:nvPr>
            <p:ph type="title"/>
          </p:nvPr>
        </p:nvSpPr>
        <p:spPr>
          <a:xfrm>
            <a:off x="247675" y="66600"/>
            <a:ext cx="8691600" cy="692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4400"/>
              <a:buFont typeface="DecoType Naskh"/>
              <a:buNone/>
            </a:pPr>
            <a:r>
              <a:rPr lang="en-US" sz="3000"/>
              <a:t>K- Wavelet Reconstruction</a:t>
            </a:r>
            <a:endParaRPr sz="3000"/>
          </a:p>
        </p:txBody>
      </p:sp>
      <p:sp>
        <p:nvSpPr>
          <p:cNvPr id="114" name="Google Shape;114;p18"/>
          <p:cNvSpPr txBox="1"/>
          <p:nvPr/>
        </p:nvSpPr>
        <p:spPr>
          <a:xfrm>
            <a:off x="288500" y="1006175"/>
            <a:ext cx="7132800" cy="1740000"/>
          </a:xfrm>
          <a:prstGeom prst="rect">
            <a:avLst/>
          </a:prstGeom>
          <a:noFill/>
          <a:ln>
            <a:noFill/>
          </a:ln>
        </p:spPr>
        <p:txBody>
          <a:bodyPr spcFirstLastPara="1" wrap="square" lIns="91425" tIns="91425" rIns="91425" bIns="91425" anchor="t" anchorCtr="0">
            <a:noAutofit/>
          </a:bodyPr>
          <a:lstStyle/>
          <a:p>
            <a:pPr marL="457200" lvl="0" indent="-342900" algn="l" rtl="0">
              <a:lnSpc>
                <a:spcPct val="95000"/>
              </a:lnSpc>
              <a:spcBef>
                <a:spcPts val="0"/>
              </a:spcBef>
              <a:spcAft>
                <a:spcPts val="0"/>
              </a:spcAft>
              <a:buClr>
                <a:schemeClr val="dk1"/>
              </a:buClr>
              <a:buSzPts val="1800"/>
              <a:buChar char="●"/>
            </a:pPr>
            <a:r>
              <a:rPr lang="en-US" sz="1800">
                <a:solidFill>
                  <a:schemeClr val="dk1"/>
                </a:solidFill>
              </a:rPr>
              <a:t>Compress &amp; reconstruct with k wavelet coefficients (like in HW)</a:t>
            </a: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a:solidFill>
                  <a:schemeClr val="dk1"/>
                </a:solidFill>
              </a:rPr>
              <a:t>Cost function is trade off between k and squared error of pipeline</a:t>
            </a: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a:solidFill>
                  <a:schemeClr val="dk1"/>
                </a:solidFill>
              </a:rPr>
              <a:t>Cannot relax k → L1 norm, k must be integer</a:t>
            </a:r>
            <a:endParaRPr sz="1800">
              <a:solidFill>
                <a:schemeClr val="dk1"/>
              </a:solidFill>
            </a:endParaRPr>
          </a:p>
          <a:p>
            <a:pPr marL="0" lvl="0" indent="0" algn="l" rtl="0">
              <a:lnSpc>
                <a:spcPct val="95000"/>
              </a:lnSpc>
              <a:spcBef>
                <a:spcPts val="600"/>
              </a:spcBef>
              <a:spcAft>
                <a:spcPts val="0"/>
              </a:spcAft>
              <a:buNone/>
            </a:pPr>
            <a:endParaRPr sz="1800">
              <a:solidFill>
                <a:schemeClr val="dk1"/>
              </a:solidFill>
            </a:endParaRPr>
          </a:p>
          <a:p>
            <a:pPr marL="0" lvl="0" indent="0" algn="l" rtl="0">
              <a:lnSpc>
                <a:spcPct val="115000"/>
              </a:lnSpc>
              <a:spcBef>
                <a:spcPts val="600"/>
              </a:spcBef>
              <a:spcAft>
                <a:spcPts val="0"/>
              </a:spcAft>
              <a:buNone/>
            </a:pPr>
            <a:endParaRPr sz="1800"/>
          </a:p>
        </p:txBody>
      </p:sp>
      <p:sp>
        <p:nvSpPr>
          <p:cNvPr id="115" name="Google Shape;115;p18"/>
          <p:cNvSpPr txBox="1"/>
          <p:nvPr/>
        </p:nvSpPr>
        <p:spPr>
          <a:xfrm>
            <a:off x="2756275" y="3934650"/>
            <a:ext cx="3479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Eq 1. K-Wavelet cost function </a:t>
            </a:r>
            <a:endParaRPr i="1"/>
          </a:p>
        </p:txBody>
      </p:sp>
      <p:sp>
        <p:nvSpPr>
          <p:cNvPr id="116" name="Google Shape;116;p18"/>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5</a:t>
            </a:fld>
            <a:endParaRPr sz="1000">
              <a:solidFill>
                <a:schemeClr val="lt1"/>
              </a:solidFill>
            </a:endParaRPr>
          </a:p>
        </p:txBody>
      </p:sp>
      <p:pic>
        <p:nvPicPr>
          <p:cNvPr id="117" name="Google Shape;117;p18"/>
          <p:cNvPicPr preferRelativeResize="0"/>
          <p:nvPr/>
        </p:nvPicPr>
        <p:blipFill>
          <a:blip r:embed="rId4">
            <a:alphaModFix/>
          </a:blip>
          <a:stretch>
            <a:fillRect/>
          </a:stretch>
        </p:blipFill>
        <p:spPr>
          <a:xfrm>
            <a:off x="968475" y="3093225"/>
            <a:ext cx="6861689" cy="692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grpSp>
        <p:nvGrpSpPr>
          <p:cNvPr id="122" name="Google Shape;122;p19"/>
          <p:cNvGrpSpPr/>
          <p:nvPr/>
        </p:nvGrpSpPr>
        <p:grpSpPr>
          <a:xfrm>
            <a:off x="-150" y="4761900"/>
            <a:ext cx="9144000" cy="381600"/>
            <a:chOff x="-150" y="4761900"/>
            <a:chExt cx="9144000" cy="381600"/>
          </a:xfrm>
        </p:grpSpPr>
        <p:sp>
          <p:nvSpPr>
            <p:cNvPr id="123" name="Google Shape;123;p19"/>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4" name="Google Shape;124;p19"/>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125" name="Google Shape;125;p19"/>
          <p:cNvSpPr txBox="1">
            <a:spLocks noGrp="1"/>
          </p:cNvSpPr>
          <p:nvPr>
            <p:ph type="title"/>
          </p:nvPr>
        </p:nvSpPr>
        <p:spPr>
          <a:xfrm>
            <a:off x="247675" y="66600"/>
            <a:ext cx="8691600" cy="692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4400"/>
              <a:buFont typeface="DecoType Naskh"/>
              <a:buNone/>
            </a:pPr>
            <a:r>
              <a:rPr lang="en-US" sz="3000"/>
              <a:t>K-Wavelet Loss</a:t>
            </a:r>
            <a:endParaRPr sz="3000"/>
          </a:p>
        </p:txBody>
      </p:sp>
      <p:sp>
        <p:nvSpPr>
          <p:cNvPr id="126" name="Google Shape;126;p19"/>
          <p:cNvSpPr txBox="1"/>
          <p:nvPr/>
        </p:nvSpPr>
        <p:spPr>
          <a:xfrm>
            <a:off x="329325" y="1327925"/>
            <a:ext cx="4283400" cy="1740000"/>
          </a:xfrm>
          <a:prstGeom prst="rect">
            <a:avLst/>
          </a:prstGeom>
          <a:noFill/>
          <a:ln>
            <a:noFill/>
          </a:ln>
        </p:spPr>
        <p:txBody>
          <a:bodyPr spcFirstLastPara="1" wrap="square" lIns="91425" tIns="91425" rIns="91425" bIns="91425" anchor="t" anchorCtr="0">
            <a:noAutofit/>
          </a:bodyPr>
          <a:lstStyle/>
          <a:p>
            <a:pPr marL="457200" lvl="0" indent="-342900" algn="l" rtl="0">
              <a:lnSpc>
                <a:spcPct val="95000"/>
              </a:lnSpc>
              <a:spcBef>
                <a:spcPts val="0"/>
              </a:spcBef>
              <a:spcAft>
                <a:spcPts val="0"/>
              </a:spcAft>
              <a:buClr>
                <a:schemeClr val="dk1"/>
              </a:buClr>
              <a:buSzPts val="1800"/>
              <a:buChar char="●"/>
            </a:pPr>
            <a:r>
              <a:rPr lang="en-US" sz="1800">
                <a:solidFill>
                  <a:schemeClr val="dk1"/>
                </a:solidFill>
              </a:rPr>
              <a:t>Compute reconstructed error at all k, average over all test slices</a:t>
            </a: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a:solidFill>
                  <a:schemeClr val="dk1"/>
                </a:solidFill>
              </a:rPr>
              <a:t>Trade-off captured in plot, choose appropriate p in loss equation</a:t>
            </a:r>
            <a:endParaRPr sz="1800">
              <a:solidFill>
                <a:schemeClr val="dk1"/>
              </a:solidFill>
            </a:endParaRPr>
          </a:p>
          <a:p>
            <a:pPr marL="45720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a:solidFill>
                  <a:schemeClr val="dk1"/>
                </a:solidFill>
              </a:rPr>
              <a:t>K=2896 has average error of ~5%, upper bound at K=3000 </a:t>
            </a:r>
            <a:endParaRPr sz="1800">
              <a:solidFill>
                <a:schemeClr val="dk1"/>
              </a:solidFill>
            </a:endParaRPr>
          </a:p>
          <a:p>
            <a:pPr marL="0" lvl="0" indent="0" algn="l" rtl="0">
              <a:lnSpc>
                <a:spcPct val="95000"/>
              </a:lnSpc>
              <a:spcBef>
                <a:spcPts val="600"/>
              </a:spcBef>
              <a:spcAft>
                <a:spcPts val="0"/>
              </a:spcAft>
              <a:buNone/>
            </a:pPr>
            <a:endParaRPr sz="1800">
              <a:solidFill>
                <a:schemeClr val="dk1"/>
              </a:solidFill>
            </a:endParaRPr>
          </a:p>
          <a:p>
            <a:pPr marL="0" lvl="0" indent="0" algn="l" rtl="0">
              <a:lnSpc>
                <a:spcPct val="95000"/>
              </a:lnSpc>
              <a:spcBef>
                <a:spcPts val="600"/>
              </a:spcBef>
              <a:spcAft>
                <a:spcPts val="0"/>
              </a:spcAft>
              <a:buNone/>
            </a:pPr>
            <a:endParaRPr sz="1800">
              <a:solidFill>
                <a:schemeClr val="dk1"/>
              </a:solidFill>
            </a:endParaRPr>
          </a:p>
          <a:p>
            <a:pPr marL="0" lvl="0" indent="0" algn="l" rtl="0">
              <a:lnSpc>
                <a:spcPct val="115000"/>
              </a:lnSpc>
              <a:spcBef>
                <a:spcPts val="600"/>
              </a:spcBef>
              <a:spcAft>
                <a:spcPts val="0"/>
              </a:spcAft>
              <a:buNone/>
            </a:pPr>
            <a:endParaRPr sz="1800"/>
          </a:p>
        </p:txBody>
      </p:sp>
      <p:sp>
        <p:nvSpPr>
          <p:cNvPr id="127" name="Google Shape;127;p19"/>
          <p:cNvSpPr txBox="1"/>
          <p:nvPr/>
        </p:nvSpPr>
        <p:spPr>
          <a:xfrm>
            <a:off x="5250463" y="3983600"/>
            <a:ext cx="3479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Fig 3. Sparsity-error trade-off </a:t>
            </a:r>
            <a:endParaRPr i="1"/>
          </a:p>
        </p:txBody>
      </p:sp>
      <p:sp>
        <p:nvSpPr>
          <p:cNvPr id="128" name="Google Shape;128;p19"/>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6</a:t>
            </a:fld>
            <a:endParaRPr sz="1000">
              <a:solidFill>
                <a:schemeClr val="lt1"/>
              </a:solidFill>
            </a:endParaRPr>
          </a:p>
        </p:txBody>
      </p:sp>
      <p:pic>
        <p:nvPicPr>
          <p:cNvPr id="129" name="Google Shape;129;p19"/>
          <p:cNvPicPr preferRelativeResize="0"/>
          <p:nvPr/>
        </p:nvPicPr>
        <p:blipFill>
          <a:blip r:embed="rId4">
            <a:alphaModFix/>
          </a:blip>
          <a:stretch>
            <a:fillRect/>
          </a:stretch>
        </p:blipFill>
        <p:spPr>
          <a:xfrm>
            <a:off x="4744400" y="829216"/>
            <a:ext cx="4399449" cy="29329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grpSp>
        <p:nvGrpSpPr>
          <p:cNvPr id="134" name="Google Shape;134;p20"/>
          <p:cNvGrpSpPr/>
          <p:nvPr/>
        </p:nvGrpSpPr>
        <p:grpSpPr>
          <a:xfrm>
            <a:off x="-150" y="4761900"/>
            <a:ext cx="9144000" cy="381600"/>
            <a:chOff x="-150" y="4761900"/>
            <a:chExt cx="9144000" cy="381600"/>
          </a:xfrm>
        </p:grpSpPr>
        <p:sp>
          <p:nvSpPr>
            <p:cNvPr id="135" name="Google Shape;135;p20"/>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0"/>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137" name="Google Shape;137;p20"/>
          <p:cNvSpPr txBox="1">
            <a:spLocks noGrp="1"/>
          </p:cNvSpPr>
          <p:nvPr>
            <p:ph type="title"/>
          </p:nvPr>
        </p:nvSpPr>
        <p:spPr>
          <a:xfrm>
            <a:off x="247675" y="66600"/>
            <a:ext cx="7800900" cy="692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4400"/>
              <a:buFont typeface="DecoType Naskh"/>
              <a:buNone/>
            </a:pPr>
            <a:r>
              <a:rPr lang="en-US" sz="3000"/>
              <a:t>Use Case 1: Generational Loss</a:t>
            </a:r>
            <a:endParaRPr sz="3000"/>
          </a:p>
        </p:txBody>
      </p:sp>
      <p:sp>
        <p:nvSpPr>
          <p:cNvPr id="138" name="Google Shape;138;p20"/>
          <p:cNvSpPr txBox="1"/>
          <p:nvPr/>
        </p:nvSpPr>
        <p:spPr>
          <a:xfrm>
            <a:off x="217725" y="1007850"/>
            <a:ext cx="8586900" cy="1050900"/>
          </a:xfrm>
          <a:prstGeom prst="rect">
            <a:avLst/>
          </a:prstGeom>
          <a:noFill/>
          <a:ln>
            <a:noFill/>
          </a:ln>
        </p:spPr>
        <p:txBody>
          <a:bodyPr spcFirstLastPara="1" wrap="square" lIns="91425" tIns="91425" rIns="91425" bIns="91425" anchor="t" anchorCtr="0">
            <a:noAutofit/>
          </a:bodyPr>
          <a:lstStyle/>
          <a:p>
            <a:pPr marL="457200" lvl="0" indent="-342900" algn="l" rtl="0">
              <a:lnSpc>
                <a:spcPct val="95000"/>
              </a:lnSpc>
              <a:spcBef>
                <a:spcPts val="0"/>
              </a:spcBef>
              <a:spcAft>
                <a:spcPts val="0"/>
              </a:spcAft>
              <a:buClr>
                <a:schemeClr val="dk1"/>
              </a:buClr>
              <a:buSzPts val="1800"/>
              <a:buChar char="●"/>
            </a:pPr>
            <a:r>
              <a:rPr lang="en-US" sz="1800">
                <a:solidFill>
                  <a:schemeClr val="dk1"/>
                </a:solidFill>
              </a:rPr>
              <a:t>Recursive JPEG compressions quickly erodes quality (photocopier effect)</a:t>
            </a:r>
            <a:endParaRPr sz="1800">
              <a:solidFill>
                <a:schemeClr val="dk1"/>
              </a:solidFill>
            </a:endParaRPr>
          </a:p>
          <a:p>
            <a:pPr marL="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a:solidFill>
                  <a:schemeClr val="dk1"/>
                </a:solidFill>
              </a:rPr>
              <a:t>First iteration alone introduces ~26% error (Frobenius norm)</a:t>
            </a:r>
            <a:endParaRPr sz="1800">
              <a:solidFill>
                <a:schemeClr val="dk1"/>
              </a:solidFill>
            </a:endParaRPr>
          </a:p>
          <a:p>
            <a:pPr marL="457200" lvl="0" indent="0" algn="l" rtl="0">
              <a:lnSpc>
                <a:spcPct val="95000"/>
              </a:lnSpc>
              <a:spcBef>
                <a:spcPts val="600"/>
              </a:spcBef>
              <a:spcAft>
                <a:spcPts val="0"/>
              </a:spcAft>
              <a:buNone/>
            </a:pPr>
            <a:endParaRPr sz="1800">
              <a:solidFill>
                <a:schemeClr val="dk1"/>
              </a:solidFill>
            </a:endParaRPr>
          </a:p>
          <a:p>
            <a:pPr marL="0" lvl="0" indent="0" algn="l" rtl="0">
              <a:lnSpc>
                <a:spcPct val="115000"/>
              </a:lnSpc>
              <a:spcBef>
                <a:spcPts val="600"/>
              </a:spcBef>
              <a:spcAft>
                <a:spcPts val="0"/>
              </a:spcAft>
              <a:buNone/>
            </a:pPr>
            <a:endParaRPr sz="1800"/>
          </a:p>
        </p:txBody>
      </p:sp>
      <p:sp>
        <p:nvSpPr>
          <p:cNvPr id="139" name="Google Shape;139;p20"/>
          <p:cNvSpPr txBox="1"/>
          <p:nvPr/>
        </p:nvSpPr>
        <p:spPr>
          <a:xfrm>
            <a:off x="2832288" y="4223375"/>
            <a:ext cx="3479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Fig 4. Recursive JPEG compression </a:t>
            </a:r>
            <a:endParaRPr i="1"/>
          </a:p>
        </p:txBody>
      </p:sp>
      <p:sp>
        <p:nvSpPr>
          <p:cNvPr id="140" name="Google Shape;140;p20"/>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7</a:t>
            </a:fld>
            <a:endParaRPr sz="1000">
              <a:solidFill>
                <a:schemeClr val="lt1"/>
              </a:solidFill>
            </a:endParaRPr>
          </a:p>
        </p:txBody>
      </p:sp>
      <p:pic>
        <p:nvPicPr>
          <p:cNvPr id="141" name="Google Shape;141;p20"/>
          <p:cNvPicPr preferRelativeResize="0"/>
          <p:nvPr/>
        </p:nvPicPr>
        <p:blipFill rotWithShape="1">
          <a:blip r:embed="rId4">
            <a:alphaModFix/>
          </a:blip>
          <a:srcRect l="8343" t="22569" r="6339" b="25889"/>
          <a:stretch/>
        </p:blipFill>
        <p:spPr>
          <a:xfrm>
            <a:off x="1139325" y="2011313"/>
            <a:ext cx="6865050" cy="2073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grpSp>
        <p:nvGrpSpPr>
          <p:cNvPr id="146" name="Google Shape;146;p21"/>
          <p:cNvGrpSpPr/>
          <p:nvPr/>
        </p:nvGrpSpPr>
        <p:grpSpPr>
          <a:xfrm>
            <a:off x="-150" y="4761900"/>
            <a:ext cx="9144000" cy="381600"/>
            <a:chOff x="-150" y="4761900"/>
            <a:chExt cx="9144000" cy="381600"/>
          </a:xfrm>
        </p:grpSpPr>
        <p:sp>
          <p:nvSpPr>
            <p:cNvPr id="147" name="Google Shape;147;p21"/>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 name="Google Shape;148;p21"/>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149" name="Google Shape;149;p21"/>
          <p:cNvSpPr txBox="1">
            <a:spLocks noGrp="1"/>
          </p:cNvSpPr>
          <p:nvPr>
            <p:ph type="title"/>
          </p:nvPr>
        </p:nvSpPr>
        <p:spPr>
          <a:xfrm>
            <a:off x="247675" y="66600"/>
            <a:ext cx="7800900" cy="692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4400"/>
              <a:buFont typeface="DecoType Naskh"/>
              <a:buNone/>
            </a:pPr>
            <a:r>
              <a:rPr lang="en-US" sz="3000"/>
              <a:t>K-Wavelet Generational Loss</a:t>
            </a:r>
            <a:endParaRPr sz="3000"/>
          </a:p>
        </p:txBody>
      </p:sp>
      <p:sp>
        <p:nvSpPr>
          <p:cNvPr id="150" name="Google Shape;150;p21"/>
          <p:cNvSpPr txBox="1"/>
          <p:nvPr/>
        </p:nvSpPr>
        <p:spPr>
          <a:xfrm>
            <a:off x="247675" y="970425"/>
            <a:ext cx="7591200" cy="1050900"/>
          </a:xfrm>
          <a:prstGeom prst="rect">
            <a:avLst/>
          </a:prstGeom>
          <a:noFill/>
          <a:ln>
            <a:noFill/>
          </a:ln>
        </p:spPr>
        <p:txBody>
          <a:bodyPr spcFirstLastPara="1" wrap="square" lIns="91425" tIns="91425" rIns="91425" bIns="91425" anchor="t" anchorCtr="0">
            <a:noAutofit/>
          </a:bodyPr>
          <a:lstStyle/>
          <a:p>
            <a:pPr marL="457200" lvl="0" indent="-342900" algn="l" rtl="0">
              <a:lnSpc>
                <a:spcPct val="95000"/>
              </a:lnSpc>
              <a:spcBef>
                <a:spcPts val="0"/>
              </a:spcBef>
              <a:spcAft>
                <a:spcPts val="0"/>
              </a:spcAft>
              <a:buClr>
                <a:schemeClr val="dk1"/>
              </a:buClr>
              <a:buSzPts val="1800"/>
              <a:buChar char="●"/>
            </a:pPr>
            <a:r>
              <a:rPr lang="en-US" sz="1800">
                <a:solidFill>
                  <a:schemeClr val="dk1"/>
                </a:solidFill>
              </a:rPr>
              <a:t>K-wavelet compression is resilient to recursive operations</a:t>
            </a:r>
            <a:endParaRPr sz="1800">
              <a:solidFill>
                <a:schemeClr val="dk1"/>
              </a:solidFill>
            </a:endParaRPr>
          </a:p>
          <a:p>
            <a:pPr marL="0" lvl="0" indent="0" algn="l" rtl="0">
              <a:lnSpc>
                <a:spcPct val="95000"/>
              </a:lnSpc>
              <a:spcBef>
                <a:spcPts val="600"/>
              </a:spcBef>
              <a:spcAft>
                <a:spcPts val="0"/>
              </a:spcAft>
              <a:buNone/>
            </a:pPr>
            <a:endParaRPr sz="600">
              <a:solidFill>
                <a:schemeClr val="dk1"/>
              </a:solidFill>
            </a:endParaRPr>
          </a:p>
          <a:p>
            <a:pPr marL="457200" lvl="0" indent="-342900" algn="l" rtl="0">
              <a:lnSpc>
                <a:spcPct val="95000"/>
              </a:lnSpc>
              <a:spcBef>
                <a:spcPts val="600"/>
              </a:spcBef>
              <a:spcAft>
                <a:spcPts val="0"/>
              </a:spcAft>
              <a:buClr>
                <a:schemeClr val="dk1"/>
              </a:buClr>
              <a:buSzPts val="1800"/>
              <a:buChar char="●"/>
            </a:pPr>
            <a:r>
              <a:rPr lang="en-US" sz="1800">
                <a:solidFill>
                  <a:schemeClr val="dk1"/>
                </a:solidFill>
              </a:rPr>
              <a:t>Important features are constant, low error after many iterations</a:t>
            </a:r>
            <a:endParaRPr sz="1800">
              <a:solidFill>
                <a:schemeClr val="dk1"/>
              </a:solidFill>
            </a:endParaRPr>
          </a:p>
          <a:p>
            <a:pPr marL="457200" lvl="0" indent="0" algn="l" rtl="0">
              <a:lnSpc>
                <a:spcPct val="95000"/>
              </a:lnSpc>
              <a:spcBef>
                <a:spcPts val="600"/>
              </a:spcBef>
              <a:spcAft>
                <a:spcPts val="0"/>
              </a:spcAft>
              <a:buNone/>
            </a:pPr>
            <a:endParaRPr sz="1800">
              <a:solidFill>
                <a:schemeClr val="dk1"/>
              </a:solidFill>
            </a:endParaRPr>
          </a:p>
          <a:p>
            <a:pPr marL="0" lvl="0" indent="0" algn="l" rtl="0">
              <a:lnSpc>
                <a:spcPct val="115000"/>
              </a:lnSpc>
              <a:spcBef>
                <a:spcPts val="600"/>
              </a:spcBef>
              <a:spcAft>
                <a:spcPts val="0"/>
              </a:spcAft>
              <a:buNone/>
            </a:pPr>
            <a:endParaRPr sz="1800"/>
          </a:p>
        </p:txBody>
      </p:sp>
      <p:sp>
        <p:nvSpPr>
          <p:cNvPr id="151" name="Google Shape;151;p21"/>
          <p:cNvSpPr txBox="1"/>
          <p:nvPr/>
        </p:nvSpPr>
        <p:spPr>
          <a:xfrm>
            <a:off x="2308500" y="4215900"/>
            <a:ext cx="4876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Fig 5. Recursive k-wavelet reconstruction (K=3000) </a:t>
            </a:r>
            <a:endParaRPr i="1"/>
          </a:p>
        </p:txBody>
      </p:sp>
      <p:sp>
        <p:nvSpPr>
          <p:cNvPr id="152" name="Google Shape;152;p21"/>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8</a:t>
            </a:fld>
            <a:endParaRPr sz="1000">
              <a:solidFill>
                <a:schemeClr val="lt1"/>
              </a:solidFill>
            </a:endParaRPr>
          </a:p>
        </p:txBody>
      </p:sp>
      <p:pic>
        <p:nvPicPr>
          <p:cNvPr id="153" name="Google Shape;153;p21"/>
          <p:cNvPicPr preferRelativeResize="0"/>
          <p:nvPr/>
        </p:nvPicPr>
        <p:blipFill rotWithShape="1">
          <a:blip r:embed="rId4">
            <a:alphaModFix/>
          </a:blip>
          <a:srcRect l="10402" t="27482" r="7885" b="28139"/>
          <a:stretch/>
        </p:blipFill>
        <p:spPr>
          <a:xfrm>
            <a:off x="1315900" y="2213363"/>
            <a:ext cx="6522975" cy="177126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grpSp>
        <p:nvGrpSpPr>
          <p:cNvPr id="158" name="Google Shape;158;p22"/>
          <p:cNvGrpSpPr/>
          <p:nvPr/>
        </p:nvGrpSpPr>
        <p:grpSpPr>
          <a:xfrm>
            <a:off x="-150" y="4761900"/>
            <a:ext cx="9144000" cy="381600"/>
            <a:chOff x="-150" y="4761900"/>
            <a:chExt cx="9144000" cy="381600"/>
          </a:xfrm>
        </p:grpSpPr>
        <p:sp>
          <p:nvSpPr>
            <p:cNvPr id="159" name="Google Shape;159;p22"/>
            <p:cNvSpPr/>
            <p:nvPr/>
          </p:nvSpPr>
          <p:spPr>
            <a:xfrm>
              <a:off x="-150" y="4761900"/>
              <a:ext cx="9144000" cy="38160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 name="Google Shape;160;p22"/>
            <p:cNvPicPr preferRelativeResize="0"/>
            <p:nvPr/>
          </p:nvPicPr>
          <p:blipFill>
            <a:blip r:embed="rId3">
              <a:alphaModFix/>
            </a:blip>
            <a:stretch>
              <a:fillRect/>
            </a:stretch>
          </p:blipFill>
          <p:spPr>
            <a:xfrm>
              <a:off x="84625" y="4830825"/>
              <a:ext cx="1997205" cy="243750"/>
            </a:xfrm>
            <a:prstGeom prst="rect">
              <a:avLst/>
            </a:prstGeom>
            <a:noFill/>
            <a:ln>
              <a:noFill/>
            </a:ln>
          </p:spPr>
        </p:pic>
      </p:grpSp>
      <p:sp>
        <p:nvSpPr>
          <p:cNvPr id="161" name="Google Shape;161;p22"/>
          <p:cNvSpPr txBox="1">
            <a:spLocks noGrp="1"/>
          </p:cNvSpPr>
          <p:nvPr>
            <p:ph type="title"/>
          </p:nvPr>
        </p:nvSpPr>
        <p:spPr>
          <a:xfrm>
            <a:off x="247675" y="66600"/>
            <a:ext cx="7800900" cy="6924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4400"/>
              <a:buFont typeface="DecoType Naskh"/>
              <a:buNone/>
            </a:pPr>
            <a:r>
              <a:rPr lang="en-US" sz="3000"/>
              <a:t>Fixing Generational Loss</a:t>
            </a:r>
            <a:endParaRPr sz="3000"/>
          </a:p>
        </p:txBody>
      </p:sp>
      <p:sp>
        <p:nvSpPr>
          <p:cNvPr id="162" name="Google Shape;162;p22"/>
          <p:cNvSpPr txBox="1"/>
          <p:nvPr/>
        </p:nvSpPr>
        <p:spPr>
          <a:xfrm>
            <a:off x="848263" y="4216338"/>
            <a:ext cx="3479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Fig 6. JPEG generational loss </a:t>
            </a:r>
            <a:endParaRPr i="1"/>
          </a:p>
        </p:txBody>
      </p:sp>
      <p:sp>
        <p:nvSpPr>
          <p:cNvPr id="163" name="Google Shape;163;p22"/>
          <p:cNvSpPr txBox="1">
            <a:spLocks noGrp="1"/>
          </p:cNvSpPr>
          <p:nvPr>
            <p:ph type="sldNum" idx="12"/>
          </p:nvPr>
        </p:nvSpPr>
        <p:spPr>
          <a:xfrm>
            <a:off x="7010250" y="4774194"/>
            <a:ext cx="2133600" cy="35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solidFill>
                  <a:schemeClr val="lt1"/>
                </a:solidFill>
              </a:rPr>
              <a:t>9</a:t>
            </a:fld>
            <a:endParaRPr sz="1000">
              <a:solidFill>
                <a:schemeClr val="lt1"/>
              </a:solidFill>
            </a:endParaRPr>
          </a:p>
        </p:txBody>
      </p:sp>
      <p:pic>
        <p:nvPicPr>
          <p:cNvPr id="164" name="Google Shape;164;p22"/>
          <p:cNvPicPr preferRelativeResize="0"/>
          <p:nvPr/>
        </p:nvPicPr>
        <p:blipFill>
          <a:blip r:embed="rId4">
            <a:alphaModFix/>
          </a:blip>
          <a:stretch>
            <a:fillRect/>
          </a:stretch>
        </p:blipFill>
        <p:spPr>
          <a:xfrm>
            <a:off x="706573" y="1348750"/>
            <a:ext cx="3538201" cy="2557500"/>
          </a:xfrm>
          <a:prstGeom prst="rect">
            <a:avLst/>
          </a:prstGeom>
          <a:noFill/>
          <a:ln>
            <a:noFill/>
          </a:ln>
        </p:spPr>
      </p:pic>
      <p:sp>
        <p:nvSpPr>
          <p:cNvPr id="165" name="Google Shape;165;p22"/>
          <p:cNvSpPr txBox="1"/>
          <p:nvPr/>
        </p:nvSpPr>
        <p:spPr>
          <a:xfrm>
            <a:off x="4430917" y="4216350"/>
            <a:ext cx="4684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i="1"/>
              <a:t>Fig 7. Quantized k-wavelet generational loss </a:t>
            </a:r>
            <a:endParaRPr i="1"/>
          </a:p>
        </p:txBody>
      </p:sp>
      <p:pic>
        <p:nvPicPr>
          <p:cNvPr id="166" name="Google Shape;166;p22"/>
          <p:cNvPicPr preferRelativeResize="0"/>
          <p:nvPr/>
        </p:nvPicPr>
        <p:blipFill>
          <a:blip r:embed="rId5">
            <a:alphaModFix/>
          </a:blip>
          <a:stretch>
            <a:fillRect/>
          </a:stretch>
        </p:blipFill>
        <p:spPr>
          <a:xfrm>
            <a:off x="5114875" y="1677027"/>
            <a:ext cx="3316600" cy="20377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1269</Words>
  <Application>Microsoft Office PowerPoint</Application>
  <PresentationFormat>On-screen Show (16:9)</PresentationFormat>
  <Paragraphs>187</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Belleza</vt:lpstr>
      <vt:lpstr>DecoType Naskh</vt:lpstr>
      <vt:lpstr>Times New Roman</vt:lpstr>
      <vt:lpstr>Simple Light</vt:lpstr>
      <vt:lpstr>Deep MRI  Compression</vt:lpstr>
      <vt:lpstr>Project Overview</vt:lpstr>
      <vt:lpstr>Dataset</vt:lpstr>
      <vt:lpstr>PowerPoint Presentation</vt:lpstr>
      <vt:lpstr>K- Wavelet Reconstruction</vt:lpstr>
      <vt:lpstr>K-Wavelet Loss</vt:lpstr>
      <vt:lpstr>Use Case 1: Generational Loss</vt:lpstr>
      <vt:lpstr>K-Wavelet Generational Loss</vt:lpstr>
      <vt:lpstr>Fixing Generational Loss</vt:lpstr>
      <vt:lpstr>Fixing Generation Loss</vt:lpstr>
      <vt:lpstr>Why do we care?</vt:lpstr>
      <vt:lpstr>Use Case 2: Can We Go Smaller?</vt:lpstr>
      <vt:lpstr>Naive Approach: Shallow FFNN AutoEncoder</vt:lpstr>
      <vt:lpstr>Improved Solution: CNN AutoEncoder</vt:lpstr>
      <vt:lpstr>SAE with Wavelets</vt:lpstr>
      <vt:lpstr>Back to basics</vt:lpstr>
      <vt:lpstr>How Low Can We Go?</vt:lpstr>
      <vt:lpstr>How Low Can We Go?</vt:lpstr>
      <vt:lpstr>How Low Can We Go?</vt:lpstr>
      <vt:lpstr>How Low Can We Go?</vt:lpstr>
      <vt:lpstr>How Low Can We Go?</vt:lpstr>
      <vt:lpstr>How Low Can We Go?</vt:lpstr>
      <vt:lpstr>How Low Can We Go?</vt:lpstr>
      <vt:lpstr>How Low Can We Go?</vt:lpstr>
      <vt:lpstr>Conclusion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MRI  Compression</dc:title>
  <dc:creator>Alexander Thornton</dc:creator>
  <cp:lastModifiedBy>Alexander Thornton</cp:lastModifiedBy>
  <cp:revision>1</cp:revision>
  <dcterms:modified xsi:type="dcterms:W3CDTF">2022-05-08T00:33:47Z</dcterms:modified>
</cp:coreProperties>
</file>